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5" r:id="rId8"/>
    <p:sldId id="266" r:id="rId9"/>
    <p:sldId id="262" r:id="rId10"/>
    <p:sldId id="263" r:id="rId11"/>
    <p:sldId id="264" r:id="rId12"/>
    <p:sldId id="269" r:id="rId13"/>
    <p:sldId id="267" r:id="rId14"/>
    <p:sldId id="268"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8" d="100"/>
          <a:sy n="48" d="100"/>
        </p:scale>
        <p:origin x="-570"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5BFAF57B-D117-42B7-BB16-EE0D870EFDC1}" type="datetimeFigureOut">
              <a:rPr lang="ru-RU"/>
              <a:pPr>
                <a:defRPr/>
              </a:pPr>
              <a:t>18.06.2012</a:t>
            </a:fld>
            <a:endParaRPr lang="ru-RU"/>
          </a:p>
        </p:txBody>
      </p:sp>
      <p:sp>
        <p:nvSpPr>
          <p:cNvPr id="8" name="Номер слайда 15"/>
          <p:cNvSpPr>
            <a:spLocks noGrp="1"/>
          </p:cNvSpPr>
          <p:nvPr>
            <p:ph type="sldNum" sz="quarter" idx="11"/>
          </p:nvPr>
        </p:nvSpPr>
        <p:spPr/>
        <p:txBody>
          <a:bodyPr/>
          <a:lstStyle>
            <a:lvl1pPr>
              <a:defRPr/>
            </a:lvl1pPr>
          </a:lstStyle>
          <a:p>
            <a:pPr>
              <a:defRPr/>
            </a:pPr>
            <a:fld id="{45B00A38-F396-451C-9C4E-85E46BE86B25}" type="slidenum">
              <a:rPr lang="ru-RU"/>
              <a:pPr>
                <a:defRPr/>
              </a:pPr>
              <a:t>‹#›</a:t>
            </a:fld>
            <a:endParaRPr lang="ru-RU"/>
          </a:p>
        </p:txBody>
      </p:sp>
      <p:sp>
        <p:nvSpPr>
          <p:cNvPr id="10" name="Нижний колонтитул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30315064-AE34-430A-B9CE-D24F51A0F981}" type="datetimeFigureOut">
              <a:rPr lang="ru-RU"/>
              <a:pPr>
                <a:defRPr/>
              </a:pPr>
              <a:t>18.06.2012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7239C99A-F708-48DC-8066-B45F11B450A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559561A5-006D-4753-AD19-3D2A360EC0E3}" type="datetimeFigureOut">
              <a:rPr lang="ru-RU"/>
              <a:pPr>
                <a:defRPr/>
              </a:pPr>
              <a:t>18.06.2012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BD39C92C-2BFE-43F1-9121-15CCEE653AE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fld id="{8C673576-5723-4F93-B90B-9C59364CD0BC}" type="datetimeFigureOut">
              <a:rPr lang="ru-RU"/>
              <a:pPr>
                <a:defRPr/>
              </a:pPr>
              <a:t>18.06.2012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2B4D5272-17D7-4F5B-9B13-DE08D3BB920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20D0A1A-7A8E-4DA7-93AD-A854400281E3}" type="datetimeFigureOut">
              <a:rPr lang="ru-RU"/>
              <a:pPr>
                <a:defRPr/>
              </a:pPr>
              <a:t>18.06.2012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EC9C949-4C9D-4786-BD80-0D710F8C6B0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Объект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CD228462-417C-421A-A42D-547D3288B722}" type="datetimeFigureOut">
              <a:rPr lang="ru-RU"/>
              <a:pPr>
                <a:defRPr/>
              </a:pPr>
              <a:t>18.06.2012</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11E72CB6-43C4-48C3-A7BB-1AC0E91BCB2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Объект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D34D590C-9911-4021-BCBE-9F774A87CD1C}" type="slidenum">
              <a:rPr lang="ru-RU"/>
              <a:pPr>
                <a:defRPr/>
              </a:pPr>
              <a:t>‹#›</a:t>
            </a:fld>
            <a:endParaRPr lang="ru-RU"/>
          </a:p>
        </p:txBody>
      </p:sp>
      <p:sp>
        <p:nvSpPr>
          <p:cNvPr id="10" name="Нижний колонтитул 7"/>
          <p:cNvSpPr>
            <a:spLocks noGrp="1"/>
          </p:cNvSpPr>
          <p:nvPr>
            <p:ph type="ftr" sz="quarter" idx="11"/>
          </p:nvPr>
        </p:nvSpPr>
        <p:spPr/>
        <p:txBody>
          <a:bodyPr/>
          <a:lstStyle>
            <a:lvl1pPr>
              <a:defRPr/>
            </a:lvl1pPr>
          </a:lstStyle>
          <a:p>
            <a:pPr>
              <a:defRPr/>
            </a:pPr>
            <a:endParaRPr lang="ru-RU"/>
          </a:p>
        </p:txBody>
      </p:sp>
      <p:sp>
        <p:nvSpPr>
          <p:cNvPr id="11" name="Дата 6"/>
          <p:cNvSpPr>
            <a:spLocks noGrp="1"/>
          </p:cNvSpPr>
          <p:nvPr>
            <p:ph type="dt" sz="half" idx="12"/>
          </p:nvPr>
        </p:nvSpPr>
        <p:spPr/>
        <p:txBody>
          <a:bodyPr/>
          <a:lstStyle>
            <a:lvl1pPr>
              <a:defRPr/>
            </a:lvl1pPr>
          </a:lstStyle>
          <a:p>
            <a:pPr>
              <a:defRPr/>
            </a:pPr>
            <a:fld id="{116A7C47-947C-441A-8582-975BDEB3AA86}" type="datetimeFigureOut">
              <a:rPr lang="ru-RU"/>
              <a:pPr>
                <a:defRPr/>
              </a:pPr>
              <a:t>18.06.2012</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2B82C51E-32FC-4D1C-83BC-D44919C5552B}" type="datetimeFigureOut">
              <a:rPr lang="ru-RU"/>
              <a:pPr>
                <a:defRPr/>
              </a:pPr>
              <a:t>18.06.2012</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628454C4-D876-4D40-9C88-B4D66063CE8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81A6BEB3-5363-4372-9D86-A68F5E625030}" type="datetimeFigureOut">
              <a:rPr lang="ru-RU"/>
              <a:pPr>
                <a:defRPr/>
              </a:pPr>
              <a:t>18.06.2012</a:t>
            </a:fld>
            <a:endParaRPr lang="ru-RU"/>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FFB1C209-795D-4BF0-A560-FEC99A9C989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7"/>
          <p:cNvSpPr>
            <a:spLocks noGrp="1"/>
          </p:cNvSpPr>
          <p:nvPr>
            <p:ph type="dt" sz="half" idx="10"/>
          </p:nvPr>
        </p:nvSpPr>
        <p:spPr/>
        <p:txBody>
          <a:bodyPr/>
          <a:lstStyle>
            <a:lvl1pPr>
              <a:defRPr/>
            </a:lvl1pPr>
          </a:lstStyle>
          <a:p>
            <a:pPr>
              <a:defRPr/>
            </a:pPr>
            <a:fld id="{7CE4E1DF-1ECA-40D2-A51E-E206865B58F4}" type="datetimeFigureOut">
              <a:rPr lang="ru-RU"/>
              <a:pPr>
                <a:defRPr/>
              </a:pPr>
              <a:t>18.06.2012</a:t>
            </a:fld>
            <a:endParaRPr lang="ru-RU"/>
          </a:p>
        </p:txBody>
      </p:sp>
      <p:sp>
        <p:nvSpPr>
          <p:cNvPr id="6" name="Номер слайда 8"/>
          <p:cNvSpPr>
            <a:spLocks noGrp="1"/>
          </p:cNvSpPr>
          <p:nvPr>
            <p:ph type="sldNum" sz="quarter" idx="11"/>
          </p:nvPr>
        </p:nvSpPr>
        <p:spPr/>
        <p:txBody>
          <a:bodyPr/>
          <a:lstStyle>
            <a:lvl1pPr>
              <a:defRPr/>
            </a:lvl1pPr>
          </a:lstStyle>
          <a:p>
            <a:pPr>
              <a:defRPr/>
            </a:pPr>
            <a:fld id="{8B76794D-C96A-4498-B26A-B9B1459B7020}"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7"/>
          <p:cNvSpPr>
            <a:spLocks noGrp="1"/>
          </p:cNvSpPr>
          <p:nvPr>
            <p:ph type="dt" sz="half" idx="10"/>
          </p:nvPr>
        </p:nvSpPr>
        <p:spPr/>
        <p:txBody>
          <a:bodyPr/>
          <a:lstStyle>
            <a:lvl1pPr>
              <a:defRPr/>
            </a:lvl1pPr>
          </a:lstStyle>
          <a:p>
            <a:pPr>
              <a:defRPr/>
            </a:pPr>
            <a:fld id="{4004C302-A85E-4CAF-8713-90A60A517DB6}" type="datetimeFigureOut">
              <a:rPr lang="ru-RU"/>
              <a:pPr>
                <a:defRPr/>
              </a:pPr>
              <a:t>18.06.2012</a:t>
            </a:fld>
            <a:endParaRPr lang="ru-RU"/>
          </a:p>
        </p:txBody>
      </p:sp>
      <p:sp>
        <p:nvSpPr>
          <p:cNvPr id="6" name="Номер слайда 8"/>
          <p:cNvSpPr>
            <a:spLocks noGrp="1"/>
          </p:cNvSpPr>
          <p:nvPr>
            <p:ph type="sldNum" sz="quarter" idx="11"/>
          </p:nvPr>
        </p:nvSpPr>
        <p:spPr/>
        <p:txBody>
          <a:bodyPr/>
          <a:lstStyle>
            <a:lvl1pPr>
              <a:defRPr/>
            </a:lvl1pPr>
          </a:lstStyle>
          <a:p>
            <a:pPr>
              <a:defRPr/>
            </a:pPr>
            <a:fld id="{60B5B533-EAE1-4A14-95FB-469AC6C735CC}"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defRPr>
            </a:lvl1pPr>
          </a:lstStyle>
          <a:p>
            <a:pPr>
              <a:defRPr/>
            </a:pPr>
            <a:fld id="{8DBD396B-C84B-471A-B292-2CCC6373C441}" type="datetimeFigureOut">
              <a:rPr lang="ru-RU"/>
              <a:pPr>
                <a:defRPr/>
              </a:pPr>
              <a:t>18.06.2012</a:t>
            </a:fld>
            <a:endParaRPr lang="ru-RU"/>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endParaRPr lang="ru-RU"/>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defRPr>
            </a:lvl1pPr>
          </a:lstStyle>
          <a:p>
            <a:pPr>
              <a:defRPr/>
            </a:pPr>
            <a:fld id="{4779F989-4B79-4196-A762-6D513EBA2DA5}" type="slidenum">
              <a:rPr lang="ru-RU"/>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8313" y="4941888"/>
            <a:ext cx="8305800" cy="1143000"/>
          </a:xfrm>
        </p:spPr>
        <p:txBody>
          <a:bodyPr/>
          <a:lstStyle/>
          <a:p>
            <a:pPr algn="r"/>
            <a:r>
              <a:rPr lang="ru-RU" smtClean="0">
                <a:latin typeface="Arial" charset="0"/>
              </a:rPr>
              <a:t> </a:t>
            </a:r>
          </a:p>
        </p:txBody>
      </p:sp>
      <p:sp>
        <p:nvSpPr>
          <p:cNvPr id="2" name="Заголовок 1"/>
          <p:cNvSpPr>
            <a:spLocks noGrp="1"/>
          </p:cNvSpPr>
          <p:nvPr>
            <p:ph type="ctrTitle"/>
          </p:nvPr>
        </p:nvSpPr>
        <p:spPr/>
        <p:txBody>
          <a:bodyPr/>
          <a:lstStyle/>
          <a:p>
            <a:pPr fontAlgn="auto">
              <a:spcAft>
                <a:spcPts val="0"/>
              </a:spcAft>
              <a:defRPr/>
            </a:pPr>
            <a:r>
              <a:rPr lang="ru-RU" sz="6600" smtClean="0"/>
              <a:t>ВАЛЬЦОВЫЕ СТАНКИ</a:t>
            </a:r>
            <a:endParaRPr lang="ru-RU" sz="66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Объект 1"/>
          <p:cNvSpPr>
            <a:spLocks noGrp="1"/>
          </p:cNvSpPr>
          <p:nvPr>
            <p:ph idx="1"/>
          </p:nvPr>
        </p:nvSpPr>
        <p:spPr>
          <a:xfrm>
            <a:off x="0" y="0"/>
            <a:ext cx="9144000" cy="7173913"/>
          </a:xfrm>
        </p:spPr>
        <p:txBody>
          <a:bodyPr/>
          <a:lstStyle/>
          <a:p>
            <a:r>
              <a:rPr lang="ru-RU" sz="1300" smtClean="0"/>
              <a:t>Вальцовый станок А1-БЗН применяют в составе комплектного оборудования на мукомольных заводах с увеличенным выходом муки высоких сортов и устанавливают группами по четыре и пять машин с общими капотами.</a:t>
            </a:r>
          </a:p>
          <a:p>
            <a:r>
              <a:rPr lang="ru-RU" sz="1300" smtClean="0"/>
              <a:t>Вальцовый станок состоит из следующих основных узлов: мелющих вальцов; привода вальцов; механизмов настройки и параллельного сближения вальцов; системы привала—отвала вальцов; приемно-питающего устройства; станины.</a:t>
            </a:r>
          </a:p>
          <a:p>
            <a:r>
              <a:rPr lang="ru-RU" sz="1300" smtClean="0"/>
              <a:t>Мелющие вальцы 8 установлены парами в обеих половинах станка. Причем линия, соединяющая центры торцевых окружностей вальцов, образует угол 30° с горизонталью. С уменьшением этого угла улучшаются условия питания вальцовой пары и увеличивается коэффициент заполнения зоны измельчения.</a:t>
            </a:r>
          </a:p>
          <a:p>
            <a:r>
              <a:rPr lang="ru-RU" sz="1300" smtClean="0"/>
              <a:t>Мелющие вальцы выполнены в виде бочки с запрессованными в нее с обеих сторон цапфами. Твердость поверхности бочек для рифленых и гладких вальцов соответственно составляет 490...530 и 450...490 НВ. Бочки и цапфы полые. Глубина верхнего отбеленного слоя бочек 10...20 мм. Номинальный размер бочек 250x1000 мм. Вальцы в станке располагают под углом 30° к горизонтали.</a:t>
            </a:r>
          </a:p>
          <a:p>
            <a:r>
              <a:rPr lang="ru-RU" sz="1300" smtClean="0"/>
              <a:t>Радиальную и осевую нагрузки, действующие на рифленые вальцы при измельчении продукта, воспринимают подшипники. Подшипники 1 двух верхних вальцов (в каждой половине станка по одному) прикреплены к боковине болтами, причем два из них призонные. Нижний валец каждой половины станка может перемещаться относительно верхнего. Это дает возможность регулировать величину зазора между вальцами, а также обеспечить мгновенный отвал нижнего вальца при прекращении подачи продукта, что позволяет избежать опасной работы вальцов «рифлей по рифлям». Для этого корпуса подвижных подшипников б и 10 установлены на цапфах 9, запрессованных в отверстиях боковины. Корпуса подвижных подшипников имеют разъемные крышки. Один из корпусов этих подшипников сопрягается с цапфой через эксцентриковую втулку 7, вращением которой изменяют взаимное расположение мелющих вальцов и добиваются параллельности.</a:t>
            </a:r>
          </a:p>
          <a:p>
            <a:r>
              <a:rPr lang="ru-RU" sz="1300" smtClean="0"/>
              <a:t>В корпусах установлены роликовые сферические подшипники 11, внутренние обоймы которых посажены на конические части цапф вальцов. Демонтируют подшипники с конической части цапфы специальным гидравлическим съемником. Он нагнетает масло через отверстие цапфы вальца в место сопряжения с конической поверхностью внутренней обоймы. На левых концах цапф закреплены шестерни 3 и 5 межвальцовой передачи, которые закрывают кожухом 4. Крутящий момент от электродвигателя передается клиноременной передачей на ведомый шкив 13 верхнего быстровращающегося вальца. Для привода применяют узкие клиновые ремни УА-4500-6. Шестерни и шкив закреплены на цапфах шпонками 12. Диаметр ведущего шкива для рифленых вальцов 150 мм, для гладких 132 мм.</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2"/>
          <a:srcRect/>
          <a:stretch>
            <a:fillRect/>
          </a:stretch>
        </p:blipFill>
        <p:spPr bwMode="auto">
          <a:xfrm>
            <a:off x="1138238" y="519113"/>
            <a:ext cx="6867525" cy="6189662"/>
          </a:xfrm>
          <a:prstGeom prst="rect">
            <a:avLst/>
          </a:prstGeom>
          <a:noFill/>
          <a:ln w="9525">
            <a:noFill/>
            <a:miter lim="800000"/>
            <a:headEnd/>
            <a:tailEnd/>
          </a:ln>
        </p:spPr>
      </p:pic>
      <p:sp>
        <p:nvSpPr>
          <p:cNvPr id="23554" name="Прямоугольник 3"/>
          <p:cNvSpPr>
            <a:spLocks noChangeArrowheads="1"/>
          </p:cNvSpPr>
          <p:nvPr/>
        </p:nvSpPr>
        <p:spPr bwMode="auto">
          <a:xfrm>
            <a:off x="1258888" y="39688"/>
            <a:ext cx="6626225" cy="522287"/>
          </a:xfrm>
          <a:prstGeom prst="rect">
            <a:avLst/>
          </a:prstGeom>
          <a:noFill/>
          <a:ln w="9525">
            <a:noFill/>
            <a:miter lim="800000"/>
            <a:headEnd/>
            <a:tailEnd/>
          </a:ln>
        </p:spPr>
        <p:txBody>
          <a:bodyPr>
            <a:spAutoFit/>
          </a:bodyPr>
          <a:lstStyle/>
          <a:p>
            <a:pPr algn="ctr"/>
            <a:r>
              <a:rPr lang="ru-RU" sz="2800">
                <a:latin typeface="Constantia" pitchFamily="18" charset="0"/>
              </a:rPr>
              <a:t>Вальцовый станок А1-БЗН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850" y="1524000"/>
            <a:ext cx="8362950" cy="5073650"/>
          </a:xfrm>
        </p:spPr>
        <p:txBody>
          <a:bodyPr>
            <a:normAutofit fontScale="70000" lnSpcReduction="20000"/>
          </a:bodyPr>
          <a:lstStyle/>
          <a:p>
            <a:pPr marL="274320" indent="-274320" fontAlgn="auto">
              <a:spcAft>
                <a:spcPts val="0"/>
              </a:spcAft>
              <a:buFont typeface="Wingdings 2"/>
              <a:buChar char=""/>
              <a:defRPr/>
            </a:pPr>
            <a:r>
              <a:rPr lang="ru-RU" dirty="0" smtClean="0"/>
              <a:t>Производительность</a:t>
            </a:r>
            <a:r>
              <a:rPr lang="ru-RU" dirty="0"/>
              <a:t>, т/</a:t>
            </a:r>
            <a:r>
              <a:rPr lang="ru-RU" dirty="0" err="1"/>
              <a:t>сут</a:t>
            </a:r>
            <a:r>
              <a:rPr lang="ru-RU" dirty="0"/>
              <a:t>..........84</a:t>
            </a:r>
          </a:p>
          <a:p>
            <a:pPr marL="274320" indent="-274320" fontAlgn="auto">
              <a:spcAft>
                <a:spcPts val="0"/>
              </a:spcAft>
              <a:buFont typeface="Wingdings 2"/>
              <a:buChar char=""/>
              <a:defRPr/>
            </a:pPr>
            <a:r>
              <a:rPr lang="ru-RU" dirty="0"/>
              <a:t>Расход воды на охлаждение половины станка, м3/ч, не более...............0,3</a:t>
            </a:r>
          </a:p>
          <a:p>
            <a:pPr marL="274320" indent="-274320" fontAlgn="auto">
              <a:spcAft>
                <a:spcPts val="0"/>
              </a:spcAft>
              <a:buFont typeface="Wingdings 2"/>
              <a:buChar char=""/>
              <a:defRPr/>
            </a:pPr>
            <a:r>
              <a:rPr lang="ru-RU" dirty="0"/>
              <a:t>Частота вращения быстровращающихся вальцов, мин-1:</a:t>
            </a:r>
          </a:p>
          <a:p>
            <a:pPr marL="274320" indent="-274320" fontAlgn="auto">
              <a:spcAft>
                <a:spcPts val="0"/>
              </a:spcAft>
              <a:buFont typeface="Wingdings 2"/>
              <a:buChar char=""/>
              <a:defRPr/>
            </a:pPr>
            <a:r>
              <a:rPr lang="ru-RU" dirty="0"/>
              <a:t>рифленых..........................420...460</a:t>
            </a:r>
          </a:p>
          <a:p>
            <a:pPr marL="274320" indent="-274320" fontAlgn="auto">
              <a:spcAft>
                <a:spcPts val="0"/>
              </a:spcAft>
              <a:buFont typeface="Wingdings 2"/>
              <a:buChar char=""/>
              <a:defRPr/>
            </a:pPr>
            <a:r>
              <a:rPr lang="ru-RU" dirty="0"/>
              <a:t>гладких.............. 395...415</a:t>
            </a:r>
          </a:p>
          <a:p>
            <a:pPr marL="274320" indent="-274320" fontAlgn="auto">
              <a:spcAft>
                <a:spcPts val="0"/>
              </a:spcAft>
              <a:buFont typeface="Wingdings 2"/>
              <a:buChar char=""/>
              <a:defRPr/>
            </a:pPr>
            <a:r>
              <a:rPr lang="ru-RU" dirty="0"/>
              <a:t>Давление сжатого воздуха, МПа........0,5</a:t>
            </a:r>
          </a:p>
          <a:p>
            <a:pPr marL="274320" indent="-274320" fontAlgn="auto">
              <a:spcAft>
                <a:spcPts val="0"/>
              </a:spcAft>
              <a:buFont typeface="Wingdings 2"/>
              <a:buChar char=""/>
              <a:defRPr/>
            </a:pPr>
            <a:r>
              <a:rPr lang="ru-RU" dirty="0"/>
              <a:t>Расход воздуха на аспирацию для вальцового станка А1-БЗ-2Н, м3/мин, не более.........10</a:t>
            </a:r>
          </a:p>
          <a:p>
            <a:pPr marL="274320" indent="-274320" fontAlgn="auto">
              <a:spcAft>
                <a:spcPts val="0"/>
              </a:spcAft>
              <a:buFont typeface="Wingdings 2"/>
              <a:buChar char=""/>
              <a:defRPr/>
            </a:pPr>
            <a:r>
              <a:rPr lang="ru-RU" dirty="0"/>
              <a:t>Расход воздуха на пневмотранспорт для половины вальцового станка А1 -БЗ-ЗН, м3/мин, не более.......0,3</a:t>
            </a:r>
          </a:p>
          <a:p>
            <a:pPr marL="274320" indent="-274320" fontAlgn="auto">
              <a:spcAft>
                <a:spcPts val="0"/>
              </a:spcAft>
              <a:buFont typeface="Wingdings 2"/>
              <a:buChar char=""/>
              <a:defRPr/>
            </a:pPr>
            <a:r>
              <a:rPr lang="ru-RU" dirty="0"/>
              <a:t>Мощность электродвигателей, кВт, для систем:</a:t>
            </a:r>
          </a:p>
          <a:p>
            <a:pPr marL="274320" indent="-274320" fontAlgn="auto">
              <a:spcAft>
                <a:spcPts val="0"/>
              </a:spcAft>
              <a:buFont typeface="Wingdings 2"/>
              <a:buChar char=""/>
              <a:defRPr/>
            </a:pPr>
            <a:r>
              <a:rPr lang="ru-RU" dirty="0"/>
              <a:t>I драной..............18,5</a:t>
            </a:r>
          </a:p>
          <a:p>
            <a:pPr marL="274320" indent="-274320" fontAlgn="auto">
              <a:spcAft>
                <a:spcPts val="0"/>
              </a:spcAft>
              <a:buFont typeface="Wingdings 2"/>
              <a:buChar char=""/>
              <a:defRPr/>
            </a:pPr>
            <a:r>
              <a:rPr lang="ru-RU" dirty="0"/>
              <a:t>II драной, 1 -й и 2-й размольных.......15</a:t>
            </a:r>
          </a:p>
          <a:p>
            <a:pPr marL="274320" indent="-274320" fontAlgn="auto">
              <a:spcAft>
                <a:spcPts val="0"/>
              </a:spcAft>
              <a:buFont typeface="Wingdings 2"/>
              <a:buChar char=""/>
              <a:defRPr/>
            </a:pPr>
            <a:r>
              <a:rPr lang="ru-RU" dirty="0"/>
              <a:t>III драной, 1-й и 2-й </a:t>
            </a:r>
            <a:r>
              <a:rPr lang="ru-RU" dirty="0" err="1"/>
              <a:t>шлифовочных</a:t>
            </a:r>
            <a:r>
              <a:rPr lang="ru-RU" dirty="0"/>
              <a:t>, 3,4,6,8,9,10-й размольных..............11</a:t>
            </a:r>
          </a:p>
          <a:p>
            <a:pPr marL="274320" indent="-274320" fontAlgn="auto">
              <a:spcAft>
                <a:spcPts val="0"/>
              </a:spcAft>
              <a:buFont typeface="Wingdings 2"/>
              <a:buChar char=""/>
              <a:defRPr/>
            </a:pPr>
            <a:r>
              <a:rPr lang="ru-RU" dirty="0"/>
              <a:t>IV драной,5...12-йразмольных.......7,5</a:t>
            </a:r>
          </a:p>
          <a:p>
            <a:pPr marL="274320" indent="-274320" fontAlgn="auto">
              <a:spcAft>
                <a:spcPts val="0"/>
              </a:spcAft>
              <a:buFont typeface="Wingdings 2"/>
              <a:buChar char=""/>
              <a:defRPr/>
            </a:pPr>
            <a:r>
              <a:rPr lang="ru-RU" dirty="0"/>
              <a:t>Габаритные размеры, мм, не более............1800х 1700х 1400</a:t>
            </a:r>
          </a:p>
          <a:p>
            <a:pPr marL="274320" indent="-274320" fontAlgn="auto">
              <a:spcAft>
                <a:spcPts val="0"/>
              </a:spcAft>
              <a:buFont typeface="Wingdings 2"/>
              <a:buChar char=""/>
              <a:defRPr/>
            </a:pPr>
            <a:r>
              <a:rPr lang="ru-RU" dirty="0"/>
              <a:t>Масса, кг (без электропривода, капотов и электроаппаратуры) ...........2700</a:t>
            </a:r>
          </a:p>
        </p:txBody>
      </p:sp>
      <p:sp>
        <p:nvSpPr>
          <p:cNvPr id="3" name="Заголовок 2"/>
          <p:cNvSpPr>
            <a:spLocks noGrp="1"/>
          </p:cNvSpPr>
          <p:nvPr>
            <p:ph type="title"/>
          </p:nvPr>
        </p:nvSpPr>
        <p:spPr>
          <a:xfrm>
            <a:off x="457200" y="152400"/>
            <a:ext cx="8363272" cy="1260376"/>
          </a:xfrm>
        </p:spPr>
        <p:txBody>
          <a:bodyPr>
            <a:normAutofit fontScale="90000"/>
          </a:bodyPr>
          <a:lstStyle/>
          <a:p>
            <a:pPr algn="ctr" fontAlgn="auto">
              <a:spcAft>
                <a:spcPts val="0"/>
              </a:spcAft>
              <a:defRPr/>
            </a:pPr>
            <a:r>
              <a:rPr lang="ru-RU"/>
              <a:t>Техническая характеристика станков типа </a:t>
            </a:r>
            <a:r>
              <a:rPr lang="ru-RU" smtClean="0"/>
              <a:t>А1-БЗН</a:t>
            </a:r>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7950" y="115888"/>
            <a:ext cx="8856663" cy="3600450"/>
          </a:xfrm>
        </p:spPr>
        <p:txBody>
          <a:bodyPr>
            <a:normAutofit fontScale="77500" lnSpcReduction="20000"/>
          </a:bodyPr>
          <a:lstStyle/>
          <a:p>
            <a:pPr marL="274320" indent="-274320" fontAlgn="auto">
              <a:spcAft>
                <a:spcPts val="0"/>
              </a:spcAft>
              <a:buFont typeface="Wingdings 2"/>
              <a:buChar char=""/>
              <a:defRPr/>
            </a:pPr>
            <a:r>
              <a:rPr lang="ru-RU" sz="4600" dirty="0"/>
              <a:t>Для автоматического регулирования подачи зерна </a:t>
            </a:r>
            <a:r>
              <a:rPr lang="ru-RU" dirty="0" smtClean="0"/>
              <a:t>над </a:t>
            </a:r>
            <a:r>
              <a:rPr lang="ru-RU" dirty="0"/>
              <a:t>дозирующим валиком 5 на шарнирах подвешена заслонка 1. Она соединена через рычаги, ролик, кронштейн и валик с датчиком 3 питания, выполненным в виде двух шторок</a:t>
            </a:r>
            <a:r>
              <a:rPr lang="ru-RU" dirty="0" smtClean="0"/>
              <a:t>.</a:t>
            </a:r>
            <a:endParaRPr lang="ru-RU" dirty="0"/>
          </a:p>
          <a:p>
            <a:pPr marL="274320" indent="-274320" fontAlgn="auto">
              <a:spcAft>
                <a:spcPts val="0"/>
              </a:spcAft>
              <a:buFont typeface="Wingdings 2"/>
              <a:buChar char=""/>
              <a:defRPr/>
            </a:pPr>
            <a:r>
              <a:rPr lang="ru-RU" dirty="0" smtClean="0"/>
              <a:t>Для </a:t>
            </a:r>
            <a:r>
              <a:rPr lang="ru-RU" dirty="0"/>
              <a:t>регулирования воздействия зерна и, следовательно, чувствительности сигнализатора предназначена пружина 6. Деформация последней изменяется перемещением гайки 7 относительно винта 8. Для станков драных систем (кроме I и IV мелкой) кромка заслонки зубчатая, для станков остальных систем — гладкая. Диапазон автоматического перемещения заслонки регулируют ограничительным винтом 2. В зоне поступления зерна (в горловине станка) установлен зонд 4.</a:t>
            </a:r>
          </a:p>
        </p:txBody>
      </p:sp>
      <p:pic>
        <p:nvPicPr>
          <p:cNvPr id="25602" name="Picture 2"/>
          <p:cNvPicPr>
            <a:picLocks noChangeAspect="1" noChangeArrowheads="1"/>
          </p:cNvPicPr>
          <p:nvPr/>
        </p:nvPicPr>
        <p:blipFill>
          <a:blip r:embed="rId2"/>
          <a:srcRect/>
          <a:stretch>
            <a:fillRect/>
          </a:stretch>
        </p:blipFill>
        <p:spPr bwMode="auto">
          <a:xfrm>
            <a:off x="3851275" y="3446463"/>
            <a:ext cx="4229100" cy="304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ъект 1"/>
          <p:cNvSpPr>
            <a:spLocks noGrp="1"/>
          </p:cNvSpPr>
          <p:nvPr>
            <p:ph idx="1"/>
          </p:nvPr>
        </p:nvSpPr>
        <p:spPr>
          <a:xfrm>
            <a:off x="179388" y="260350"/>
            <a:ext cx="8507412" cy="1655763"/>
          </a:xfrm>
        </p:spPr>
        <p:txBody>
          <a:bodyPr/>
          <a:lstStyle/>
          <a:p>
            <a:r>
              <a:rPr lang="ru-RU" smtClean="0"/>
              <a:t>Механизм настройки параллельности вальцов состоит из маховика 25, соединенного шпонкой с втулкой 26 </a:t>
            </a:r>
          </a:p>
        </p:txBody>
      </p:sp>
      <p:pic>
        <p:nvPicPr>
          <p:cNvPr id="26626" name="Picture 2"/>
          <p:cNvPicPr>
            <a:picLocks noChangeAspect="1" noChangeArrowheads="1"/>
          </p:cNvPicPr>
          <p:nvPr/>
        </p:nvPicPr>
        <p:blipFill>
          <a:blip r:embed="rId2"/>
          <a:srcRect/>
          <a:stretch>
            <a:fillRect/>
          </a:stretch>
        </p:blipFill>
        <p:spPr bwMode="auto">
          <a:xfrm>
            <a:off x="2316163" y="1268413"/>
            <a:ext cx="5545137" cy="5132387"/>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7950" y="115888"/>
            <a:ext cx="8856663" cy="6481762"/>
          </a:xfrm>
        </p:spPr>
        <p:txBody>
          <a:bodyPr>
            <a:normAutofit fontScale="92500" lnSpcReduction="20000"/>
          </a:bodyPr>
          <a:lstStyle/>
          <a:p>
            <a:pPr marL="274320" indent="-274320" fontAlgn="auto">
              <a:spcAft>
                <a:spcPts val="0"/>
              </a:spcAft>
              <a:buFont typeface="Wingdings 2"/>
              <a:buChar char=""/>
              <a:defRPr/>
            </a:pPr>
            <a:r>
              <a:rPr lang="ru-RU" dirty="0"/>
              <a:t>В ее резьбовое отверстие ввернут винт 27. Одним из торцов, имеющим прямоугольные направляющие, винт контактирует с роликом рычага 24, установленного на шипе эксцентрикового вала. К рычагу шарнирно закреплена подвеска 1.</a:t>
            </a:r>
          </a:p>
          <a:p>
            <a:pPr marL="274320" indent="-274320" fontAlgn="auto">
              <a:spcAft>
                <a:spcPts val="0"/>
              </a:spcAft>
              <a:buFont typeface="Wingdings 2"/>
              <a:buChar char=""/>
              <a:defRPr/>
            </a:pPr>
            <a:r>
              <a:rPr lang="ru-RU" dirty="0"/>
              <a:t>На ней смонтированы предохранительные пружины 33, обеспечивающие безопасный проход между вальцами инородных тел диаметром до 5 мм. На верхний торец предохранительных пружин опирается свободный конец корпуса подвижных подшипников 31.</a:t>
            </a:r>
          </a:p>
          <a:p>
            <a:pPr marL="274320" indent="-274320" fontAlgn="auto">
              <a:spcAft>
                <a:spcPts val="0"/>
              </a:spcAft>
              <a:buFont typeface="Wingdings 2"/>
              <a:buChar char=""/>
              <a:defRPr/>
            </a:pPr>
            <a:r>
              <a:rPr lang="ru-RU" dirty="0"/>
              <a:t>В состав устройства также входят: болты 9 и 10; ограничительный винт 11; рычаги 2, 3, 8, 13,14, 24; воздухораспределитель 15; ролик 16; кронштейн 17; винты 7,19, 27; гайка20, горловина22 станка; подшипники23, 32; боковина29 станины.</a:t>
            </a:r>
          </a:p>
          <a:p>
            <a:pPr marL="274320" indent="-274320" fontAlgn="auto">
              <a:spcAft>
                <a:spcPts val="0"/>
              </a:spcAft>
              <a:buFont typeface="Wingdings 2"/>
              <a:buChar char=""/>
              <a:defRPr/>
            </a:pPr>
            <a:r>
              <a:rPr lang="ru-RU" dirty="0"/>
              <a:t>Механизм обеспечивает параллельное сближение вальцов после их настройки. Грубого привала вальцов достигают вращением эксцентрикового вала вручную (за рукоятку винта 7, соединенного с рычагами 2 и 3, образующими механизм параллельного сближения) или от штока </a:t>
            </a:r>
            <a:r>
              <a:rPr lang="ru-RU" dirty="0" err="1"/>
              <a:t>пневмоцилиндра</a:t>
            </a:r>
            <a:r>
              <a:rPr lang="ru-RU" dirty="0"/>
              <a:t> 34.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388" y="1524000"/>
            <a:ext cx="5616575" cy="5218113"/>
          </a:xfrm>
        </p:spPr>
        <p:txBody>
          <a:bodyPr>
            <a:normAutofit fontScale="70000" lnSpcReduction="20000"/>
          </a:bodyPr>
          <a:lstStyle/>
          <a:p>
            <a:pPr marL="274320" indent="-274320" fontAlgn="auto">
              <a:spcAft>
                <a:spcPts val="0"/>
              </a:spcAft>
              <a:buFont typeface="Wingdings 2"/>
              <a:buChar char=""/>
              <a:defRPr/>
            </a:pPr>
            <a:r>
              <a:rPr lang="ru-RU" dirty="0"/>
              <a:t>Вальцовый станок А1-БЗ-2Н предназначен для измельчения зерна и промежуточных продуктов размола пшеницы и применяется в составе комплекта оборудования на мукомольных предприятиях с увеличенным выходом муки высоких сортов.</a:t>
            </a:r>
          </a:p>
          <a:p>
            <a:pPr marL="274320" indent="-274320" fontAlgn="auto">
              <a:spcAft>
                <a:spcPts val="0"/>
              </a:spcAft>
              <a:buFont typeface="Wingdings 2"/>
              <a:buChar char=""/>
              <a:defRPr/>
            </a:pPr>
            <a:r>
              <a:rPr lang="ru-RU" dirty="0"/>
              <a:t>Станки состоят из двух автономных половин.  Основными рабочими органами вальцовых станков являются две пары диагонально расположенных мелющих вальцов.</a:t>
            </a:r>
          </a:p>
          <a:p>
            <a:pPr marL="274320" indent="-274320" fontAlgn="auto">
              <a:spcAft>
                <a:spcPts val="0"/>
              </a:spcAft>
              <a:buFont typeface="Wingdings 2"/>
              <a:buChar char=""/>
              <a:defRPr/>
            </a:pPr>
            <a:r>
              <a:rPr lang="ru-RU" dirty="0"/>
              <a:t>В зависимости от технологического назначения рабочая поверхность мелющих вальцов выполняется рифленой или гладкой. Конструкцией станков предусмотрено водяное охлаждение быстровращающихся мелющих вальцов и возможность </a:t>
            </a:r>
            <a:r>
              <a:rPr lang="ru-RU" dirty="0" err="1"/>
              <a:t>перенарезки</a:t>
            </a:r>
            <a:r>
              <a:rPr lang="ru-RU" dirty="0"/>
              <a:t> рифлей без демонтажа подшипников.</a:t>
            </a:r>
          </a:p>
          <a:p>
            <a:pPr marL="274320" indent="-274320" fontAlgn="auto">
              <a:spcAft>
                <a:spcPts val="0"/>
              </a:spcAft>
              <a:buFont typeface="Wingdings 2"/>
              <a:buChar char=""/>
              <a:defRPr/>
            </a:pPr>
            <a:r>
              <a:rPr lang="ru-RU" dirty="0"/>
              <a:t>Дистанционное управление привалом и отвалом мелющих вальцов позволяет стабилизировать режим помола и практически устраняет вмешательство обслуживающего персонала в работу вальцовых станков</a:t>
            </a:r>
          </a:p>
        </p:txBody>
      </p:sp>
      <p:sp>
        <p:nvSpPr>
          <p:cNvPr id="3" name="Заголовок 2"/>
          <p:cNvSpPr>
            <a:spLocks noGrp="1"/>
          </p:cNvSpPr>
          <p:nvPr>
            <p:ph type="title"/>
          </p:nvPr>
        </p:nvSpPr>
        <p:spPr/>
        <p:txBody>
          <a:bodyPr/>
          <a:lstStyle/>
          <a:p>
            <a:pPr algn="ctr" fontAlgn="auto">
              <a:spcAft>
                <a:spcPts val="0"/>
              </a:spcAft>
              <a:defRPr/>
            </a:pPr>
            <a:r>
              <a:rPr lang="ru-RU"/>
              <a:t>Вальцовый станок А1-БЗ -2Н</a:t>
            </a:r>
          </a:p>
        </p:txBody>
      </p:sp>
      <p:pic>
        <p:nvPicPr>
          <p:cNvPr id="28675" name="Picture 2"/>
          <p:cNvPicPr>
            <a:picLocks noChangeAspect="1" noChangeArrowheads="1"/>
          </p:cNvPicPr>
          <p:nvPr/>
        </p:nvPicPr>
        <p:blipFill>
          <a:blip r:embed="rId2"/>
          <a:srcRect/>
          <a:stretch>
            <a:fillRect/>
          </a:stretch>
        </p:blipFill>
        <p:spPr bwMode="auto">
          <a:xfrm>
            <a:off x="5867400" y="2033588"/>
            <a:ext cx="2860675" cy="284797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0825" y="1524000"/>
            <a:ext cx="8642350" cy="5334000"/>
          </a:xfrm>
        </p:spPr>
        <p:txBody>
          <a:bodyPr>
            <a:normAutofit fontScale="55000" lnSpcReduction="20000"/>
          </a:bodyPr>
          <a:lstStyle/>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a:t>Техническая производительность одной половины станка </a:t>
            </a:r>
            <a:r>
              <a:rPr lang="ru-RU" dirty="0" smtClean="0"/>
              <a:t>т/</a:t>
            </a:r>
            <a:r>
              <a:rPr lang="ru-RU" dirty="0" err="1" smtClean="0"/>
              <a:t>сут</a:t>
            </a:r>
            <a:r>
              <a:rPr lang="ru-RU" dirty="0" smtClean="0"/>
              <a:t>.                                             84</a:t>
            </a:r>
            <a:endParaRPr lang="ru-RU" dirty="0"/>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a:t>Номинальная длина бочки вальца, </a:t>
            </a:r>
            <a:r>
              <a:rPr lang="ru-RU" dirty="0" smtClean="0"/>
              <a:t>мм                                                                                 1000 </a:t>
            </a:r>
            <a:r>
              <a:rPr lang="ru-RU" dirty="0"/>
              <a:t>(800, 600)</a:t>
            </a:r>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a:t>Расход воды на охлаждение, м3 /ч, не </a:t>
            </a:r>
            <a:r>
              <a:rPr lang="ru-RU" dirty="0" smtClean="0"/>
              <a:t>более                                                                                   0,6</a:t>
            </a:r>
            <a:endParaRPr lang="ru-RU" dirty="0"/>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a:t>Установленная мощность электродвигателей привода, </a:t>
            </a:r>
            <a:r>
              <a:rPr lang="ru-RU" dirty="0" smtClean="0"/>
              <a:t>кВт                                                       7,5-18,5</a:t>
            </a:r>
            <a:endParaRPr lang="ru-RU" dirty="0"/>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a:t>Габаритные размеры, мм:</a:t>
            </a:r>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smtClean="0"/>
              <a:t>Длина                                                                                                                                                       1700</a:t>
            </a:r>
            <a:endParaRPr lang="ru-RU" dirty="0"/>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smtClean="0"/>
              <a:t>Ширина                                                                                                                                                   1700</a:t>
            </a:r>
            <a:endParaRPr lang="ru-RU" dirty="0"/>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smtClean="0"/>
              <a:t>Высота                                                                                                                                                      1400</a:t>
            </a:r>
            <a:endParaRPr lang="ru-RU" dirty="0"/>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a:t>Масса станка (без </a:t>
            </a:r>
            <a:r>
              <a:rPr lang="ru-RU" dirty="0" err="1"/>
              <a:t>эл.приводов</a:t>
            </a:r>
            <a:r>
              <a:rPr lang="ru-RU" dirty="0"/>
              <a:t>, капотов и других не </a:t>
            </a:r>
            <a:endParaRPr lang="ru-RU" dirty="0" smtClean="0"/>
          </a:p>
          <a:p>
            <a:pPr marL="274320" indent="-274320" fontAlgn="auto">
              <a:spcAft>
                <a:spcPts val="0"/>
              </a:spcAft>
              <a:buFont typeface="Wingdings 2"/>
              <a:buChar char=""/>
              <a:defRPr/>
            </a:pPr>
            <a:r>
              <a:rPr lang="ru-RU" dirty="0" err="1" smtClean="0"/>
              <a:t>пресоединяемых</a:t>
            </a:r>
            <a:r>
              <a:rPr lang="ru-RU" dirty="0" smtClean="0"/>
              <a:t> </a:t>
            </a:r>
            <a:r>
              <a:rPr lang="ru-RU" dirty="0"/>
              <a:t>к станку деталей), кг, не </a:t>
            </a:r>
            <a:r>
              <a:rPr lang="ru-RU" dirty="0" smtClean="0"/>
              <a:t>более                                                                            2700</a:t>
            </a:r>
            <a:endParaRPr lang="ru-RU" dirty="0"/>
          </a:p>
          <a:p>
            <a:pPr marL="274320" indent="-274320" fontAlgn="auto">
              <a:spcAft>
                <a:spcPts val="0"/>
              </a:spcAft>
              <a:buFont typeface="Wingdings 2"/>
              <a:buChar char=""/>
              <a:defRPr/>
            </a:pPr>
            <a:endParaRPr lang="ru-RU" dirty="0"/>
          </a:p>
        </p:txBody>
      </p:sp>
      <p:sp>
        <p:nvSpPr>
          <p:cNvPr id="3" name="Заголовок 2"/>
          <p:cNvSpPr>
            <a:spLocks noGrp="1"/>
          </p:cNvSpPr>
          <p:nvPr>
            <p:ph type="title"/>
          </p:nvPr>
        </p:nvSpPr>
        <p:spPr/>
        <p:txBody>
          <a:bodyPr/>
          <a:lstStyle/>
          <a:p>
            <a:pPr algn="ctr" fontAlgn="auto">
              <a:spcAft>
                <a:spcPts val="0"/>
              </a:spcAft>
              <a:defRPr/>
            </a:pPr>
            <a:r>
              <a:rPr lang="ru-RU" sz="5400"/>
              <a:t>Технические </a:t>
            </a:r>
            <a:r>
              <a:rPr lang="ru-RU" sz="5400" smtClean="0"/>
              <a:t>данные</a:t>
            </a:r>
            <a:endParaRPr lang="ru-RU" sz="54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524000"/>
            <a:ext cx="8291513" cy="2697163"/>
          </a:xfrm>
        </p:spPr>
        <p:txBody>
          <a:bodyPr>
            <a:normAutofit fontScale="62500" lnSpcReduction="20000"/>
          </a:bodyPr>
          <a:lstStyle/>
          <a:p>
            <a:pPr marL="274320" indent="-274320" fontAlgn="auto">
              <a:spcAft>
                <a:spcPts val="0"/>
              </a:spcAft>
              <a:buFont typeface="Wingdings 2"/>
              <a:buChar char=""/>
              <a:defRPr/>
            </a:pPr>
            <a:r>
              <a:rPr lang="ru-RU" dirty="0"/>
              <a:t>Вальцевые станки ВС-600 и ВС-1000 предназначены для измельчения зерна и промежуточных продуктов размола.</a:t>
            </a:r>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a:t>1-приемный патрубок, 2-заслонка, 3-валик дозирующий, 4-валик распределительный, 5-вальцы, 6- щетки, 7-канал аспирационный, 8-крышка, 10-дверца, 11-панель управления</a:t>
            </a:r>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a:t>Точная и длительная фиксация зазора между мелющими вальцами при меняющейся нагрузке продукта, подаваемого на станок. Это обеспечивает эффективное измельчение зерна при одновременном снижении </a:t>
            </a:r>
            <a:r>
              <a:rPr lang="ru-RU" dirty="0" err="1"/>
              <a:t>энергозатрат</a:t>
            </a:r>
            <a:r>
              <a:rPr lang="ru-RU" dirty="0"/>
              <a:t> и повышении срока эксплуатации вальцов</a:t>
            </a:r>
          </a:p>
        </p:txBody>
      </p:sp>
      <p:sp>
        <p:nvSpPr>
          <p:cNvPr id="3" name="Заголовок 2"/>
          <p:cNvSpPr>
            <a:spLocks noGrp="1"/>
          </p:cNvSpPr>
          <p:nvPr>
            <p:ph type="title"/>
          </p:nvPr>
        </p:nvSpPr>
        <p:spPr>
          <a:xfrm>
            <a:off x="251520" y="152400"/>
            <a:ext cx="8712968" cy="1219200"/>
          </a:xfrm>
        </p:spPr>
        <p:txBody>
          <a:bodyPr>
            <a:normAutofit fontScale="90000"/>
          </a:bodyPr>
          <a:lstStyle/>
          <a:p>
            <a:pPr algn="ctr" fontAlgn="auto">
              <a:spcAft>
                <a:spcPts val="0"/>
              </a:spcAft>
              <a:defRPr/>
            </a:pPr>
            <a:r>
              <a:rPr lang="ru-RU"/>
              <a:t>ВАЛЬЦЕВОЙ СТАНОК ВС-600, ВС-1000</a:t>
            </a:r>
          </a:p>
        </p:txBody>
      </p:sp>
      <p:pic>
        <p:nvPicPr>
          <p:cNvPr id="30723" name="Picture 2"/>
          <p:cNvPicPr>
            <a:picLocks noChangeAspect="1" noChangeArrowheads="1"/>
          </p:cNvPicPr>
          <p:nvPr/>
        </p:nvPicPr>
        <p:blipFill>
          <a:blip r:embed="rId2"/>
          <a:srcRect/>
          <a:stretch>
            <a:fillRect/>
          </a:stretch>
        </p:blipFill>
        <p:spPr bwMode="auto">
          <a:xfrm>
            <a:off x="1619250" y="4246563"/>
            <a:ext cx="2381250" cy="2009775"/>
          </a:xfrm>
          <a:prstGeom prst="rect">
            <a:avLst/>
          </a:prstGeom>
          <a:noFill/>
          <a:ln w="9525">
            <a:noFill/>
            <a:miter lim="800000"/>
            <a:headEnd/>
            <a:tailEnd/>
          </a:ln>
        </p:spPr>
      </p:pic>
      <p:pic>
        <p:nvPicPr>
          <p:cNvPr id="30724" name="Picture 3"/>
          <p:cNvPicPr>
            <a:picLocks noChangeAspect="1" noChangeArrowheads="1"/>
          </p:cNvPicPr>
          <p:nvPr/>
        </p:nvPicPr>
        <p:blipFill>
          <a:blip r:embed="rId3"/>
          <a:srcRect/>
          <a:stretch>
            <a:fillRect/>
          </a:stretch>
        </p:blipFill>
        <p:spPr bwMode="auto">
          <a:xfrm>
            <a:off x="4572000" y="4270375"/>
            <a:ext cx="2381250" cy="20097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Объект 1"/>
          <p:cNvSpPr>
            <a:spLocks noGrp="1"/>
          </p:cNvSpPr>
          <p:nvPr>
            <p:ph idx="1"/>
          </p:nvPr>
        </p:nvSpPr>
        <p:spPr>
          <a:xfrm>
            <a:off x="250825" y="1773238"/>
            <a:ext cx="8785225" cy="4824412"/>
          </a:xfrm>
        </p:spPr>
        <p:txBody>
          <a:bodyPr/>
          <a:lstStyle/>
          <a:p>
            <a:r>
              <a:rPr lang="ru-RU" sz="2000" smtClean="0"/>
              <a:t>                                                                          ВС-600	 ВС-1000</a:t>
            </a:r>
          </a:p>
          <a:p>
            <a:r>
              <a:rPr lang="ru-RU" sz="2000" smtClean="0"/>
              <a:t>Производительность, т/ч не менее	           2,0	     3,5</a:t>
            </a:r>
          </a:p>
          <a:p>
            <a:r>
              <a:rPr lang="ru-RU" sz="2000" smtClean="0"/>
              <a:t>Номинальная длина рабочей </a:t>
            </a:r>
          </a:p>
          <a:p>
            <a:r>
              <a:rPr lang="ru-RU" sz="2000" smtClean="0"/>
              <a:t>поверхности вальца, мм	                        600	    1000</a:t>
            </a:r>
          </a:p>
          <a:p>
            <a:r>
              <a:rPr lang="ru-RU" sz="2000" smtClean="0"/>
              <a:t>Номинальный диаметр вальцов, мм	          250	     250</a:t>
            </a:r>
          </a:p>
          <a:p>
            <a:r>
              <a:rPr lang="ru-RU" sz="2000" smtClean="0"/>
              <a:t>Масса станка (без электропривода), к          2000	    2600</a:t>
            </a:r>
          </a:p>
          <a:p>
            <a:r>
              <a:rPr lang="ru-RU" sz="2000" smtClean="0"/>
              <a:t>Габаритные размеры (без привода и</a:t>
            </a:r>
          </a:p>
          <a:p>
            <a:r>
              <a:rPr lang="ru-RU" sz="2000" smtClean="0"/>
              <a:t> приемного патрубка) мм	               1300х1500х1350	1700х1500х1350</a:t>
            </a:r>
          </a:p>
        </p:txBody>
      </p:sp>
      <p:sp>
        <p:nvSpPr>
          <p:cNvPr id="3" name="Заголовок 2"/>
          <p:cNvSpPr>
            <a:spLocks noGrp="1"/>
          </p:cNvSpPr>
          <p:nvPr>
            <p:ph type="title"/>
          </p:nvPr>
        </p:nvSpPr>
        <p:spPr/>
        <p:txBody>
          <a:bodyPr/>
          <a:lstStyle/>
          <a:p>
            <a:pPr algn="ctr" fontAlgn="auto">
              <a:spcAft>
                <a:spcPts val="0"/>
              </a:spcAft>
              <a:defRPr/>
            </a:pPr>
            <a:r>
              <a:rPr lang="ru-RU"/>
              <a:t>ТЕХНИЧЕСКИЕ </a:t>
            </a:r>
            <a:r>
              <a:rPr lang="ru-RU" smtClean="0"/>
              <a:t>ДАННЫЕ</a:t>
            </a:r>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333375"/>
            <a:ext cx="5051425" cy="6119813"/>
          </a:xfrm>
        </p:spPr>
        <p:txBody>
          <a:bodyPr>
            <a:normAutofit fontScale="77500" lnSpcReduction="20000"/>
          </a:bodyPr>
          <a:lstStyle/>
          <a:p>
            <a:pPr marL="274320" indent="-274320" fontAlgn="auto">
              <a:spcAft>
                <a:spcPts val="0"/>
              </a:spcAft>
              <a:buFont typeface="Wingdings 2"/>
              <a:buChar char=""/>
              <a:defRPr/>
            </a:pPr>
            <a:r>
              <a:rPr lang="ru-RU" dirty="0"/>
              <a:t>При производстве муки процесс измельчения зерна и промежуточных продуктов является одним из главных, так как в значительной мере влияет на выход и качество готовой продукции. Измельчение зерна — одна из наиболее энергоемких операций. Технологические приемы и машины, применяемые для измельчения, в значительной степени определяют технико-экономические показатели мукомольного завода.</a:t>
            </a:r>
          </a:p>
          <a:p>
            <a:pPr marL="274320" indent="-274320" fontAlgn="auto">
              <a:spcAft>
                <a:spcPts val="0"/>
              </a:spcAft>
              <a:buFont typeface="Wingdings 2"/>
              <a:buChar char=""/>
              <a:defRPr/>
            </a:pPr>
            <a:r>
              <a:rPr lang="ru-RU" dirty="0"/>
              <a:t>При выборе оборудования и общей характеристики процесса измельчения на вальцовых станках вводится нормативный показатель средней удельной нагрузки, который определяют отношением суточной производительности размольного отделения мукомольного завода к общей длине мелющей линии. Для вальцовых станков А1-БЗН эта нагрузка составляет 70...75 кг/(</a:t>
            </a:r>
            <a:r>
              <a:rPr lang="ru-RU" dirty="0" err="1"/>
              <a:t>см·сут</a:t>
            </a:r>
            <a:r>
              <a:rPr lang="ru-RU" dirty="0"/>
              <a:t>).</a:t>
            </a:r>
          </a:p>
        </p:txBody>
      </p:sp>
      <p:pic>
        <p:nvPicPr>
          <p:cNvPr id="14338" name="Picture 2"/>
          <p:cNvPicPr>
            <a:picLocks noChangeAspect="1" noChangeArrowheads="1"/>
          </p:cNvPicPr>
          <p:nvPr/>
        </p:nvPicPr>
        <p:blipFill>
          <a:blip r:embed="rId2"/>
          <a:srcRect/>
          <a:stretch>
            <a:fillRect/>
          </a:stretch>
        </p:blipFill>
        <p:spPr bwMode="auto">
          <a:xfrm>
            <a:off x="5449888" y="260350"/>
            <a:ext cx="3333750" cy="2505075"/>
          </a:xfrm>
          <a:prstGeom prst="rect">
            <a:avLst/>
          </a:prstGeom>
          <a:noFill/>
          <a:ln w="9525">
            <a:noFill/>
            <a:miter lim="800000"/>
            <a:headEnd/>
            <a:tailEnd/>
          </a:ln>
        </p:spPr>
      </p:pic>
      <p:pic>
        <p:nvPicPr>
          <p:cNvPr id="14339" name="Picture 3"/>
          <p:cNvPicPr>
            <a:picLocks noChangeAspect="1" noChangeArrowheads="1"/>
          </p:cNvPicPr>
          <p:nvPr/>
        </p:nvPicPr>
        <p:blipFill>
          <a:blip r:embed="rId3"/>
          <a:srcRect/>
          <a:stretch>
            <a:fillRect/>
          </a:stretch>
        </p:blipFill>
        <p:spPr bwMode="auto">
          <a:xfrm>
            <a:off x="5480050" y="2786063"/>
            <a:ext cx="3429000" cy="38100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7950" y="1341438"/>
            <a:ext cx="8785225" cy="5516562"/>
          </a:xfrm>
        </p:spPr>
        <p:txBody>
          <a:bodyPr>
            <a:normAutofit fontScale="55000" lnSpcReduction="20000"/>
          </a:bodyPr>
          <a:lstStyle/>
          <a:p>
            <a:pPr marL="274320" indent="-274320" fontAlgn="auto">
              <a:spcAft>
                <a:spcPts val="0"/>
              </a:spcAft>
              <a:buFont typeface="Wingdings 2"/>
              <a:buChar char=""/>
              <a:defRPr/>
            </a:pPr>
            <a:r>
              <a:rPr lang="ru-RU" dirty="0" smtClean="0"/>
              <a:t>- </a:t>
            </a:r>
            <a:r>
              <a:rPr lang="ru-RU" dirty="0"/>
              <a:t>На станке применен пневматический механизм привала-отвала вальцов.</a:t>
            </a:r>
          </a:p>
          <a:p>
            <a:pPr marL="274320" indent="-274320" fontAlgn="auto">
              <a:spcAft>
                <a:spcPts val="0"/>
              </a:spcAft>
              <a:buFont typeface="Wingdings 2"/>
              <a:buChar char=""/>
              <a:defRPr/>
            </a:pPr>
            <a:r>
              <a:rPr lang="ru-RU" dirty="0"/>
              <a:t>- Простота конструкции всех узлов, позволяющая с минимальными затратами производить операцию по обслуживанию и замене мелющих вальцов.</a:t>
            </a:r>
          </a:p>
          <a:p>
            <a:pPr marL="274320" indent="-274320" fontAlgn="auto">
              <a:spcAft>
                <a:spcPts val="0"/>
              </a:spcAft>
              <a:buFont typeface="Wingdings 2"/>
              <a:buChar char=""/>
              <a:defRPr/>
            </a:pPr>
            <a:r>
              <a:rPr lang="ru-RU" dirty="0"/>
              <a:t>- Регулируемая подача продукта по длине питающих валков.</a:t>
            </a:r>
          </a:p>
          <a:p>
            <a:pPr marL="274320" indent="-274320" fontAlgn="auto">
              <a:spcAft>
                <a:spcPts val="0"/>
              </a:spcAft>
              <a:buFont typeface="Wingdings 2"/>
              <a:buChar char=""/>
              <a:defRPr/>
            </a:pPr>
            <a:r>
              <a:rPr lang="ru-RU" dirty="0"/>
              <a:t>- Простая кинематика привода питающих валиков от червячного мотор редуктора через ременную передачу с зубчатым ремнем обеспечивает простоту обслуживания узла.</a:t>
            </a:r>
          </a:p>
          <a:p>
            <a:pPr marL="274320" indent="-274320" fontAlgn="auto">
              <a:spcAft>
                <a:spcPts val="0"/>
              </a:spcAft>
              <a:buFont typeface="Wingdings 2"/>
              <a:buChar char=""/>
              <a:defRPr/>
            </a:pPr>
            <a:r>
              <a:rPr lang="ru-RU" dirty="0"/>
              <a:t>- Конструктивное решение узла мелющих вальцов обладает следующими достоинствами:</a:t>
            </a:r>
          </a:p>
          <a:p>
            <a:pPr marL="274320" indent="-274320" fontAlgn="auto">
              <a:spcAft>
                <a:spcPts val="0"/>
              </a:spcAft>
              <a:buFont typeface="Wingdings 2"/>
              <a:buChar char=""/>
              <a:defRPr/>
            </a:pPr>
            <a:r>
              <a:rPr lang="ru-RU" dirty="0"/>
              <a:t>узел выполнен в виде силового замкнутого контура, все элементы которого за счет силового </a:t>
            </a:r>
            <a:r>
              <a:rPr lang="ru-RU" dirty="0" err="1"/>
              <a:t>нагружения</a:t>
            </a:r>
            <a:r>
              <a:rPr lang="ru-RU" dirty="0"/>
              <a:t> выбирают имеющиеся зазоры в соединениях,</a:t>
            </a:r>
          </a:p>
          <a:p>
            <a:pPr marL="274320" indent="-274320" fontAlgn="auto">
              <a:spcAft>
                <a:spcPts val="0"/>
              </a:spcAft>
              <a:buFont typeface="Wingdings 2"/>
              <a:buChar char=""/>
              <a:defRPr/>
            </a:pPr>
            <a:r>
              <a:rPr lang="ru-RU" dirty="0"/>
              <a:t>имеется возможность дальнейшей автоматизации путем установки приводов для дистанционного регулирования зазора между мелющими вальцами.</a:t>
            </a:r>
          </a:p>
          <a:p>
            <a:pPr marL="274320" indent="-274320" fontAlgn="auto">
              <a:spcAft>
                <a:spcPts val="0"/>
              </a:spcAft>
              <a:buFont typeface="Wingdings 2"/>
              <a:buChar char=""/>
              <a:defRPr/>
            </a:pPr>
            <a:r>
              <a:rPr lang="ru-RU" dirty="0"/>
              <a:t>- Панель управления, установленная на станке, обеспечивает:</a:t>
            </a:r>
          </a:p>
          <a:p>
            <a:pPr marL="274320" indent="-274320" fontAlgn="auto">
              <a:spcAft>
                <a:spcPts val="0"/>
              </a:spcAft>
              <a:buFont typeface="Wingdings 2"/>
              <a:buChar char=""/>
              <a:defRPr/>
            </a:pPr>
            <a:r>
              <a:rPr lang="ru-RU" dirty="0"/>
              <a:t>индикацию состояния привода станка и мелющих вальцов,</a:t>
            </a:r>
          </a:p>
          <a:p>
            <a:pPr marL="274320" indent="-274320" fontAlgn="auto">
              <a:spcAft>
                <a:spcPts val="0"/>
              </a:spcAft>
              <a:buFont typeface="Wingdings 2"/>
              <a:buChar char=""/>
              <a:defRPr/>
            </a:pPr>
            <a:r>
              <a:rPr lang="ru-RU" dirty="0"/>
              <a:t>цифровую индикацию силы тока электродвигателей мелющих вальцов,</a:t>
            </a:r>
          </a:p>
          <a:p>
            <a:pPr marL="274320" indent="-274320" fontAlgn="auto">
              <a:spcAft>
                <a:spcPts val="0"/>
              </a:spcAft>
              <a:buFont typeface="Wingdings 2"/>
              <a:buChar char=""/>
              <a:defRPr/>
            </a:pPr>
            <a:r>
              <a:rPr lang="ru-RU" dirty="0"/>
              <a:t>защиту электродвигателей станка от перегрузок.</a:t>
            </a:r>
          </a:p>
          <a:p>
            <a:pPr marL="274320" indent="-274320" fontAlgn="auto">
              <a:spcAft>
                <a:spcPts val="0"/>
              </a:spcAft>
              <a:buFont typeface="Wingdings 2"/>
              <a:buChar char=""/>
              <a:defRPr/>
            </a:pPr>
            <a:r>
              <a:rPr lang="ru-RU" dirty="0"/>
              <a:t>- Имеется возможность дальнейшей автоматизации с выводом на пульт информации – температуры подшипников мелющих вальцов, цифровой индикации зазора мелющих вальцов, уровня продукта в приемном стакане.</a:t>
            </a:r>
          </a:p>
          <a:p>
            <a:pPr marL="274320" indent="-274320" fontAlgn="auto">
              <a:spcAft>
                <a:spcPts val="0"/>
              </a:spcAft>
              <a:buFont typeface="Wingdings 2"/>
              <a:buChar char=""/>
              <a:defRPr/>
            </a:pPr>
            <a:r>
              <a:rPr lang="ru-RU" dirty="0"/>
              <a:t>- Разработана система автоматического управления привалом отвалом мелющих вальцов и система поддержания заданного уровня продукта в приемном патрубке станка за счет регулирования частоты вращения питающих валиков с помощью частотного преобразователя.</a:t>
            </a:r>
          </a:p>
          <a:p>
            <a:pPr marL="274320" indent="-274320" fontAlgn="auto">
              <a:spcAft>
                <a:spcPts val="0"/>
              </a:spcAft>
              <a:buFont typeface="Wingdings 2"/>
              <a:buChar char=""/>
              <a:defRPr/>
            </a:pPr>
            <a:r>
              <a:rPr lang="ru-RU" dirty="0"/>
              <a:t>- Станок работает на мельницах с механическим и пневматическим транспортом.</a:t>
            </a:r>
          </a:p>
          <a:p>
            <a:pPr marL="274320" indent="-274320" fontAlgn="auto">
              <a:spcAft>
                <a:spcPts val="0"/>
              </a:spcAft>
              <a:buFont typeface="Wingdings 2"/>
              <a:buChar char=""/>
              <a:defRPr/>
            </a:pPr>
            <a:r>
              <a:rPr lang="ru-RU" dirty="0"/>
              <a:t>- В случае срабатывания тепловой защиты электродвигателей происходит автоматический отвал вальцов.</a:t>
            </a:r>
          </a:p>
          <a:p>
            <a:pPr marL="274320" indent="-274320" fontAlgn="auto">
              <a:spcAft>
                <a:spcPts val="0"/>
              </a:spcAft>
              <a:buFont typeface="Wingdings 2"/>
              <a:buChar char=""/>
              <a:defRPr/>
            </a:pPr>
            <a:r>
              <a:rPr lang="ru-RU" dirty="0"/>
              <a:t>- Станки изготавливаются с верхним забором продукта</a:t>
            </a:r>
          </a:p>
        </p:txBody>
      </p:sp>
      <p:sp>
        <p:nvSpPr>
          <p:cNvPr id="3" name="Заголовок 2"/>
          <p:cNvSpPr>
            <a:spLocks noGrp="1"/>
          </p:cNvSpPr>
          <p:nvPr>
            <p:ph type="title"/>
          </p:nvPr>
        </p:nvSpPr>
        <p:spPr/>
        <p:txBody>
          <a:bodyPr>
            <a:normAutofit fontScale="90000"/>
          </a:bodyPr>
          <a:lstStyle/>
          <a:p>
            <a:pPr algn="ctr" fontAlgn="auto">
              <a:spcAft>
                <a:spcPts val="0"/>
              </a:spcAft>
              <a:defRPr/>
            </a:pPr>
            <a:r>
              <a:rPr lang="ru-RU"/>
              <a:t>Основные преимущества вальцевого станка ВС-600 и ВС-1000</a:t>
            </a:r>
            <a:r>
              <a:rPr lang="ru-RU" smtClean="0"/>
              <a:t>:</a:t>
            </a: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356100" y="188913"/>
            <a:ext cx="4679950" cy="6553200"/>
          </a:xfrm>
        </p:spPr>
        <p:txBody>
          <a:bodyPr>
            <a:normAutofit fontScale="77500" lnSpcReduction="20000"/>
          </a:bodyPr>
          <a:lstStyle/>
          <a:p>
            <a:pPr marL="274320" indent="-274320" fontAlgn="auto">
              <a:spcAft>
                <a:spcPts val="0"/>
              </a:spcAft>
              <a:buFont typeface="Wingdings 2"/>
              <a:buChar char=""/>
              <a:defRPr/>
            </a:pPr>
            <a:r>
              <a:rPr lang="ru-RU" dirty="0"/>
              <a:t>Расход электроэнергии не может быть определен аналитически, но установлены определенные практические нормативы удельного расхода электроэнергии на 1 т готовой продукции в целом по заводу.</a:t>
            </a:r>
          </a:p>
          <a:p>
            <a:pPr marL="274320" indent="-274320" fontAlgn="auto">
              <a:spcAft>
                <a:spcPts val="0"/>
              </a:spcAft>
              <a:buFont typeface="Wingdings 2"/>
              <a:buChar char=""/>
              <a:defRPr/>
            </a:pPr>
            <a:r>
              <a:rPr lang="ru-RU" dirty="0"/>
              <a:t>На основные показатели эффективности вальцового станка влияют отношение окружных скоростей вальцов (дифференциал), состояние поверхности, точность зазора по длине вальцов. Увеличение окружных скоростей вальцов при постоянном дифференциале значительно повышает производительность, несколько увеличивает расход энергии и практически не влияет на гранулометрический состав измельченного продукта. Окружная скорость быстровращающихся рифленых вальцов составляет 5,5...6 м/с, а микрошероховатых — 5,2...5,4 м/с.</a:t>
            </a:r>
          </a:p>
        </p:txBody>
      </p:sp>
      <p:pic>
        <p:nvPicPr>
          <p:cNvPr id="15362" name="Picture 2"/>
          <p:cNvPicPr>
            <a:picLocks noChangeAspect="1" noChangeArrowheads="1"/>
          </p:cNvPicPr>
          <p:nvPr/>
        </p:nvPicPr>
        <p:blipFill>
          <a:blip r:embed="rId2"/>
          <a:srcRect/>
          <a:stretch>
            <a:fillRect/>
          </a:stretch>
        </p:blipFill>
        <p:spPr bwMode="auto">
          <a:xfrm>
            <a:off x="-1588" y="1125538"/>
            <a:ext cx="4683126" cy="430847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7950" y="115888"/>
            <a:ext cx="4608513" cy="6408737"/>
          </a:xfrm>
        </p:spPr>
        <p:txBody>
          <a:bodyPr>
            <a:normAutofit fontScale="85000" lnSpcReduction="10000"/>
          </a:bodyPr>
          <a:lstStyle/>
          <a:p>
            <a:pPr marL="274320" indent="-274320" fontAlgn="auto">
              <a:spcAft>
                <a:spcPts val="0"/>
              </a:spcAft>
              <a:buFont typeface="Wingdings 2"/>
              <a:buChar char=""/>
              <a:defRPr/>
            </a:pPr>
            <a:r>
              <a:rPr lang="ru-RU" dirty="0"/>
              <a:t>Важным условием выполнения всех последовательных технологических этапов измельчения зерна является обеспечение заданных параметров рифленой микрошероховатой поверхности вальцов, которые для каждой технологической системы рекомендованы Правилами и учтены в форме исполнения вальцовых станков. Рифли нарезают на шлифовально-</a:t>
            </a:r>
            <a:r>
              <a:rPr lang="ru-RU" dirty="0" err="1"/>
              <a:t>рифельном</a:t>
            </a:r>
            <a:r>
              <a:rPr lang="ru-RU" dirty="0"/>
              <a:t> станке, а микрошероховатую поверхность наносят струей сжатого воздуха и абразивного материала на станке со специальным пескоструйным устройством.</a:t>
            </a:r>
          </a:p>
        </p:txBody>
      </p:sp>
      <p:pic>
        <p:nvPicPr>
          <p:cNvPr id="16386" name="Picture 2"/>
          <p:cNvPicPr>
            <a:picLocks noChangeAspect="1" noChangeArrowheads="1"/>
          </p:cNvPicPr>
          <p:nvPr/>
        </p:nvPicPr>
        <p:blipFill>
          <a:blip r:embed="rId2"/>
          <a:srcRect/>
          <a:stretch>
            <a:fillRect/>
          </a:stretch>
        </p:blipFill>
        <p:spPr bwMode="auto">
          <a:xfrm>
            <a:off x="4802188" y="1455738"/>
            <a:ext cx="4038600" cy="3810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Объект 1"/>
          <p:cNvSpPr>
            <a:spLocks noGrp="1"/>
          </p:cNvSpPr>
          <p:nvPr>
            <p:ph idx="1"/>
          </p:nvPr>
        </p:nvSpPr>
        <p:spPr>
          <a:xfrm>
            <a:off x="0" y="0"/>
            <a:ext cx="4356100" cy="7173913"/>
          </a:xfrm>
        </p:spPr>
        <p:txBody>
          <a:bodyPr/>
          <a:lstStyle/>
          <a:p>
            <a:r>
              <a:rPr lang="ru-RU" sz="2800" smtClean="0"/>
              <a:t>Вальцовый станок ЗМ2 </a:t>
            </a:r>
            <a:r>
              <a:rPr lang="ru-RU" sz="1200" smtClean="0"/>
              <a:t>двухсекционный с автоматическим регулированием производительности предназначен для измельчения зерна и промежуточных продуктов размола на мукомольных заводах.</a:t>
            </a:r>
          </a:p>
          <a:p>
            <a:r>
              <a:rPr lang="ru-RU" sz="1200" smtClean="0"/>
              <a:t>Станок включает: станину 7; вальцы 3 и 28; распределительный 4 и дозирующий 5 валики; аспирационное устройство 2; рычаги 6, 11, 15, 23; винты 7,17, 24; планку 8; секторную заслонку 9; пружины 10, 22; питающую трубу 12; датчики 13 и 14; механизм грубого привала 19; механизм 25 настройки и выравнивания подвижного вальца; межвальцовую передачу 26; эксцентриковый вал 27и электродвигатель 29.</a:t>
            </a:r>
          </a:p>
          <a:p>
            <a:r>
              <a:rPr lang="ru-RU" sz="1200" smtClean="0"/>
              <a:t>Мелющие вальцы — это две стальные полуоси и рабочий барабан, изготовленный из никель-хромистого чугуна, наружная поверхность которого отбелена. Вальцы 3 и 28 в станине 1 устанавливают на роликовых подшипниках так, чтобы между линией, соединяющей оси вальцов, и горизонталью был угол 45°. Один из каждой пары вальцов имеет только вращательное движение (быстровращающийся), второй (медленновращающийся) кроме вращательного может иметь и поступательное движение в направлении, перпендикулярном оси. Этим обеспечиваются регулирование зазора между вальцами, его равномерность по длине вальцов, быстрое сближение (привал) и удаление (отвал), а также прохождение между вальцами твердых посторонних предметов без поломок деталей станка и повреждения вальцов. Вальцы связаны между собой шестеренчатой передачей. Очищают вальцы щетками 30.</a:t>
            </a:r>
          </a:p>
        </p:txBody>
      </p:sp>
      <p:pic>
        <p:nvPicPr>
          <p:cNvPr id="17410" name="Picture 2"/>
          <p:cNvPicPr>
            <a:picLocks noChangeAspect="1" noChangeArrowheads="1"/>
          </p:cNvPicPr>
          <p:nvPr/>
        </p:nvPicPr>
        <p:blipFill>
          <a:blip r:embed="rId2"/>
          <a:srcRect/>
          <a:stretch>
            <a:fillRect/>
          </a:stretch>
        </p:blipFill>
        <p:spPr bwMode="auto">
          <a:xfrm>
            <a:off x="4284663" y="109538"/>
            <a:ext cx="4824412" cy="641508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036050" cy="6742113"/>
          </a:xfrm>
        </p:spPr>
        <p:txBody>
          <a:bodyPr>
            <a:normAutofit fontScale="55000" lnSpcReduction="20000"/>
          </a:bodyPr>
          <a:lstStyle/>
          <a:p>
            <a:pPr marL="274320" indent="-274320" fontAlgn="auto">
              <a:spcAft>
                <a:spcPts val="0"/>
              </a:spcAft>
              <a:buFont typeface="Wingdings 2"/>
              <a:buChar char=""/>
              <a:defRPr/>
            </a:pPr>
            <a:r>
              <a:rPr lang="ru-RU" sz="5800" dirty="0"/>
              <a:t>Вальцовый станок ЗМ2 </a:t>
            </a:r>
            <a:endParaRPr lang="ru-RU" sz="5800" dirty="0" smtClean="0"/>
          </a:p>
          <a:p>
            <a:pPr marL="274320" indent="-274320" fontAlgn="auto">
              <a:spcAft>
                <a:spcPts val="0"/>
              </a:spcAft>
              <a:buFont typeface="Wingdings 2"/>
              <a:buChar char=""/>
              <a:defRPr/>
            </a:pPr>
            <a:endParaRPr lang="ru-RU" dirty="0"/>
          </a:p>
          <a:p>
            <a:pPr marL="274320" indent="-274320" fontAlgn="auto">
              <a:spcAft>
                <a:spcPts val="0"/>
              </a:spcAft>
              <a:buFont typeface="Wingdings 2"/>
              <a:buChar char=""/>
              <a:defRPr/>
            </a:pPr>
            <a:r>
              <a:rPr lang="ru-RU" dirty="0" smtClean="0"/>
              <a:t>Настройку </a:t>
            </a:r>
            <a:r>
              <a:rPr lang="ru-RU" dirty="0"/>
              <a:t>вальцов на параллельность проводят винтовыми механизмами. Для параллельного сближения вальцов служит эксцентриковый механизм. Твердые посторонние предметы проходят между вальцами благодаря кратковременному увеличению зазора при сжатии пружины амортизатора, установленного под рычагом подвижного вальца.</a:t>
            </a:r>
          </a:p>
          <a:p>
            <a:pPr marL="274320" indent="-274320" fontAlgn="auto">
              <a:spcAft>
                <a:spcPts val="0"/>
              </a:spcAft>
              <a:buFont typeface="Wingdings 2"/>
              <a:buChar char=""/>
              <a:defRPr/>
            </a:pPr>
            <a:r>
              <a:rPr lang="ru-RU" dirty="0"/>
              <a:t>Питающий механизм станка </a:t>
            </a:r>
            <a:r>
              <a:rPr lang="ru-RU" dirty="0" err="1"/>
              <a:t>двухваликовый</a:t>
            </a:r>
            <a:r>
              <a:rPr lang="ru-RU" dirty="0"/>
              <a:t>. Распределительный валик 4 имеет разнонаправленные (левые и правые) винтовые рифли, а дозирующий 5 — 35 продольных рифлей на окружности на драных системах и 59 рифлей на размольных. Механизм регулирования питания позволяет автоматически изменять подачу продукта дозирующим валиком в зависимости от поступления его в питающую трубу.</a:t>
            </a:r>
          </a:p>
          <a:p>
            <a:pPr marL="274320" indent="-274320" fontAlgn="auto">
              <a:spcAft>
                <a:spcPts val="0"/>
              </a:spcAft>
              <a:buFont typeface="Wingdings 2"/>
              <a:buChar char=""/>
              <a:defRPr/>
            </a:pPr>
            <a:r>
              <a:rPr lang="ru-RU" dirty="0"/>
              <a:t>Питающий механизм приводится в движение плоскоременной передачей от ступицы быстровращающегося вальца, а дозирующий — от распределительного посредством шестеренчатой передачи. Щель между секторной заслонкой и распределительным валиком регулируют вручную.</a:t>
            </a:r>
          </a:p>
          <a:p>
            <a:pPr marL="274320" indent="-274320" fontAlgn="auto">
              <a:spcAft>
                <a:spcPts val="0"/>
              </a:spcAft>
              <a:buFont typeface="Wingdings 2"/>
              <a:buChar char=""/>
              <a:defRPr/>
            </a:pPr>
            <a:r>
              <a:rPr lang="ru-RU" dirty="0"/>
              <a:t>Вальцовые станки типа ЗМ2 выпускают с механическим автоматом, который обеспечивает выполнение следующих операций:</a:t>
            </a:r>
          </a:p>
          <a:p>
            <a:pPr marL="274320" indent="-274320" fontAlgn="auto">
              <a:spcAft>
                <a:spcPts val="0"/>
              </a:spcAft>
              <a:buFont typeface="Wingdings 2"/>
              <a:buChar char=""/>
              <a:defRPr/>
            </a:pPr>
            <a:r>
              <a:rPr lang="ru-RU" dirty="0"/>
              <a:t>— отвал и привал подвижного вальца;</a:t>
            </a:r>
          </a:p>
          <a:p>
            <a:pPr marL="274320" indent="-274320" fontAlgn="auto">
              <a:spcAft>
                <a:spcPts val="0"/>
              </a:spcAft>
              <a:buFont typeface="Wingdings 2"/>
              <a:buChar char=""/>
              <a:defRPr/>
            </a:pPr>
            <a:r>
              <a:rPr lang="ru-RU" dirty="0"/>
              <a:t>— выключение и включение вращения питающих валиков;</a:t>
            </a:r>
          </a:p>
          <a:p>
            <a:pPr marL="274320" indent="-274320" fontAlgn="auto">
              <a:spcAft>
                <a:spcPts val="0"/>
              </a:spcAft>
              <a:buFont typeface="Wingdings 2"/>
              <a:buChar char=""/>
              <a:defRPr/>
            </a:pPr>
            <a:r>
              <a:rPr lang="ru-RU" dirty="0"/>
              <a:t>— закрытие и открытие секторной заслонки.</a:t>
            </a:r>
          </a:p>
          <a:p>
            <a:pPr marL="274320" indent="-274320" fontAlgn="auto">
              <a:spcAft>
                <a:spcPts val="0"/>
              </a:spcAft>
              <a:buFont typeface="Wingdings 2"/>
              <a:buChar char=""/>
              <a:defRPr/>
            </a:pPr>
            <a:r>
              <a:rPr lang="ru-RU" dirty="0"/>
              <a:t>Отвал и привал вальцов сопровождаются световой сигнализацией. При отвале загораются красные сигнальные лампы. При холостом ходе станка сигнальные лампы включены, при рабочем режиме выключены.</a:t>
            </a:r>
          </a:p>
          <a:p>
            <a:pPr marL="274320" indent="-274320" fontAlgn="auto">
              <a:spcAft>
                <a:spcPts val="0"/>
              </a:spcAft>
              <a:buFont typeface="Wingdings 2"/>
              <a:buChar char=""/>
              <a:defRPr/>
            </a:pPr>
            <a:r>
              <a:rPr lang="ru-RU" dirty="0"/>
              <a:t>Для регулирования подачи продукта над дозирующим валиком 5 на рычаге 6 шарнирно закреплена секторная заслонка 9, которая соединена тягой 18 и рычагами 11 и 15 с датчиком питания 13, находящимся в питающей трубе станка. Для возврата заслонки в нижнее (закрытое) положение служит пружина 10, усилие которой можно изменять перестановкой ее ушка в отверстиях опорной планки на клапане 16. Для регулирования величины перемещения (хода) секторной заслонки служит винт 17, закрепленный на клапане 16.</a:t>
            </a:r>
          </a:p>
          <a:p>
            <a:pPr marL="274320" indent="-274320" fontAlgn="auto">
              <a:spcAft>
                <a:spcPts val="0"/>
              </a:spcAft>
              <a:buFont typeface="Wingdings 2"/>
              <a:buChar char=""/>
              <a:defRPr/>
            </a:pPr>
            <a:r>
              <a:rPr lang="ru-RU" dirty="0"/>
              <a:t>Правый кривошип рычага 6 соединен через серьгу 20, винт 24, амортизационную пружину 22, рычаг 23, вал 21 с рычагом автомата управления. Левый кривошип рычага 6 через планку 8 опирается на винт 7, закрепленный на станине, который ограничивает движение секторной заслонки при закрытии ее и исключает поломку деталей.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404813"/>
            <a:ext cx="9036050" cy="6453187"/>
          </a:xfrm>
        </p:spPr>
        <p:txBody>
          <a:bodyPr>
            <a:normAutofit fontScale="55000" lnSpcReduction="20000"/>
          </a:bodyPr>
          <a:lstStyle/>
          <a:p>
            <a:pPr marL="274320" indent="-274320" fontAlgn="auto">
              <a:spcAft>
                <a:spcPts val="0"/>
              </a:spcAft>
              <a:buFont typeface="Wingdings 2"/>
              <a:buChar char=""/>
              <a:defRPr/>
            </a:pPr>
            <a:endParaRPr lang="ru-RU" dirty="0" smtClean="0"/>
          </a:p>
          <a:p>
            <a:pPr marL="274320" indent="-274320" fontAlgn="auto">
              <a:spcAft>
                <a:spcPts val="0"/>
              </a:spcAft>
              <a:buFont typeface="Wingdings 2"/>
              <a:buChar char=""/>
              <a:defRPr/>
            </a:pPr>
            <a:r>
              <a:rPr lang="ru-RU" dirty="0" smtClean="0"/>
              <a:t>К </a:t>
            </a:r>
            <a:r>
              <a:rPr lang="ru-RU" dirty="0"/>
              <a:t>кожуху </a:t>
            </a:r>
            <a:r>
              <a:rPr lang="ru-RU" dirty="0" err="1"/>
              <a:t>межвальцовой</a:t>
            </a:r>
            <a:r>
              <a:rPr lang="ru-RU" dirty="0"/>
              <a:t> передачи прикреплен корпус 2 </a:t>
            </a:r>
            <a:r>
              <a:rPr lang="ru-RU" dirty="0" smtClean="0"/>
              <a:t>устройства </a:t>
            </a:r>
            <a:r>
              <a:rPr lang="ru-RU" dirty="0"/>
              <a:t>охлаждения быстровращающегося вальца</a:t>
            </a:r>
            <a:r>
              <a:rPr lang="ru-RU" dirty="0" smtClean="0"/>
              <a:t>.</a:t>
            </a:r>
            <a:endParaRPr lang="ru-RU" dirty="0"/>
          </a:p>
          <a:p>
            <a:pPr marL="274320" indent="-274320" fontAlgn="auto">
              <a:spcAft>
                <a:spcPts val="0"/>
              </a:spcAft>
              <a:buFont typeface="Wingdings 2"/>
              <a:buChar char=""/>
              <a:defRPr/>
            </a:pPr>
            <a:r>
              <a:rPr lang="ru-RU" dirty="0" smtClean="0"/>
              <a:t>Консольная </a:t>
            </a:r>
            <a:r>
              <a:rPr lang="ru-RU" dirty="0"/>
              <a:t>трубка 1 введена в пустотелый валец и одним концом жестко прикреплена к корпусу. Внутри корпуса (в подводящей магистрали) смонтирован пробковый кран 3, с помощью которого регулируется подача воды во внутреннюю полость вальца. Отвод воды из вальца в корпус обеспечивает насадка 5, ввернутая в резьбовое отверстие цапфы.</a:t>
            </a:r>
          </a:p>
          <a:p>
            <a:pPr marL="274320" indent="-274320" fontAlgn="auto">
              <a:spcAft>
                <a:spcPts val="0"/>
              </a:spcAft>
              <a:buFont typeface="Wingdings 2"/>
              <a:buChar char=""/>
              <a:defRPr/>
            </a:pPr>
            <a:r>
              <a:rPr lang="ru-RU" dirty="0"/>
              <a:t>При замене вальцов подачу воды перекрывают вентилем 4, закрепленным на подводящей вертикальной трубе.</a:t>
            </a:r>
          </a:p>
          <a:p>
            <a:pPr marL="274320" indent="-274320" fontAlgn="auto">
              <a:spcAft>
                <a:spcPts val="0"/>
              </a:spcAft>
              <a:buFont typeface="Wingdings 2"/>
              <a:buChar char=""/>
              <a:defRPr/>
            </a:pPr>
            <a:r>
              <a:rPr lang="ru-RU" dirty="0"/>
              <a:t>Охлаждение вальца происходит следующим образом. Вода через кран, регулирующий подачу, попадает в изолированную камеру, откуда через радиальное отверстие поступает в трубку и из нее разбрызгивается в полость вальца. Центробежные силы инерции, возникающие при вращении вальца, способствуют хорошему </a:t>
            </a:r>
            <a:r>
              <a:rPr lang="ru-RU" dirty="0" err="1"/>
              <a:t>омыванию</a:t>
            </a:r>
            <a:r>
              <a:rPr lang="ru-RU" dirty="0"/>
              <a:t> внутренней его полости и отводу тепла. При нормальной работе системы охлаждения температура быстровращающегося вальца не должна превышать 60 °С. По данным испытаний, температура поверхности вальца не превышает 36 °С, а продукта после измельчения — 25°С.</a:t>
            </a:r>
          </a:p>
          <a:p>
            <a:pPr marL="274320" indent="-274320" fontAlgn="auto">
              <a:spcAft>
                <a:spcPts val="0"/>
              </a:spcAft>
              <a:buFont typeface="Wingdings 2"/>
              <a:buChar char=""/>
              <a:defRPr/>
            </a:pPr>
            <a:r>
              <a:rPr lang="ru-RU" dirty="0"/>
              <a:t>Охлаждение вальцов оказывает положительное влияние на технологические показатели помола. Снижение температуры в зоне измельчения предотвращает подсушивание оболочек и перегрев продуктов размола. Уменьшение влагоотдачи стабилизирует влажность продуктов измельчения, соответственно снижается накапливание зарядов статического электричества. В охлажденных продуктах меньше вероятность конденсации влаги в самотечных трубах и на ситах рассевов. Снижение теплового расширения охлаждаемых вальцов обеспечивает стабильность рабочего зазора. Для улучшения теплообмена внутренняя поверхность вальца должна быть обработана так, чтобы не было глубоких раковин, заусениц и других неровностей.</a:t>
            </a:r>
          </a:p>
          <a:p>
            <a:pPr marL="274320" indent="-274320" fontAlgn="auto">
              <a:spcAft>
                <a:spcPts val="0"/>
              </a:spcAft>
              <a:buFont typeface="Wingdings 2"/>
              <a:buChar char=""/>
              <a:defRPr/>
            </a:pPr>
            <a:r>
              <a:rPr lang="ru-RU" dirty="0"/>
              <a:t>Устройство подачи зерна выполнено: для I драной системы в виде дозирующего и промежуточного валиков, для остальных систем с рифлеными вальцами (кроме 12-й размольной) в виде сочетания дозирующего валика и шнека; для размольных систем в виде сочетания распределительного и дозирующего валиков. Привод устройства подачи зерна обеспечивает плоскоременная передача.</a:t>
            </a:r>
          </a:p>
          <a:p>
            <a:pPr marL="274320" indent="-274320" fontAlgn="auto">
              <a:spcAft>
                <a:spcPts val="0"/>
              </a:spcAft>
              <a:buFont typeface="Wingdings 2"/>
              <a:buChar char=""/>
              <a:defRPr/>
            </a:pPr>
            <a:r>
              <a:rPr lang="ru-RU" dirty="0"/>
              <a:t>Изменения передаточного числа редуктора и, следовательно, частоты вращения дозирующего валика у станков драных систем (кроме первой) и 11-й, 12-й размольных систем достигают применением механизма с вытяжной шпонкой, управляемого рукояткой через реечную шестерню. Другие исполнения устройств подачи продукта не имеют шпонки в редукторах. Вращение от ведомого шкива плоскоременной передачи редукторам передается через кулачковую муфту, включение которой сблокировано с грубым привалом вальцов посредством рычагов и вилки.</a:t>
            </a:r>
          </a:p>
        </p:txBody>
      </p:sp>
      <p:sp>
        <p:nvSpPr>
          <p:cNvPr id="19458" name="Прямоугольник 3"/>
          <p:cNvSpPr>
            <a:spLocks noChangeArrowheads="1"/>
          </p:cNvSpPr>
          <p:nvPr/>
        </p:nvSpPr>
        <p:spPr bwMode="auto">
          <a:xfrm>
            <a:off x="1336675" y="115888"/>
            <a:ext cx="6548438" cy="401637"/>
          </a:xfrm>
          <a:prstGeom prst="rect">
            <a:avLst/>
          </a:prstGeom>
          <a:noFill/>
          <a:ln w="9525">
            <a:noFill/>
            <a:miter lim="800000"/>
            <a:headEnd/>
            <a:tailEnd/>
          </a:ln>
        </p:spPr>
        <p:txBody>
          <a:bodyPr>
            <a:spAutoFit/>
          </a:bodyPr>
          <a:lstStyle/>
          <a:p>
            <a:pPr algn="ctr"/>
            <a:r>
              <a:rPr lang="ru-RU" sz="2000">
                <a:latin typeface="Constantia" pitchFamily="18" charset="0"/>
              </a:rPr>
              <a:t>Устройство охлаждения вальца станка ЗМ2</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2"/>
          <a:srcRect/>
          <a:stretch>
            <a:fillRect/>
          </a:stretch>
        </p:blipFill>
        <p:spPr bwMode="auto">
          <a:xfrm>
            <a:off x="2411413" y="765175"/>
            <a:ext cx="3673475" cy="5719763"/>
          </a:xfrm>
          <a:prstGeom prst="rect">
            <a:avLst/>
          </a:prstGeom>
          <a:noFill/>
          <a:ln w="9525">
            <a:noFill/>
            <a:miter lim="800000"/>
            <a:headEnd/>
            <a:tailEnd/>
          </a:ln>
        </p:spPr>
      </p:pic>
      <p:sp>
        <p:nvSpPr>
          <p:cNvPr id="20482" name="Прямоугольник 3"/>
          <p:cNvSpPr>
            <a:spLocks noChangeArrowheads="1"/>
          </p:cNvSpPr>
          <p:nvPr/>
        </p:nvSpPr>
        <p:spPr bwMode="auto">
          <a:xfrm>
            <a:off x="1331913" y="225425"/>
            <a:ext cx="6192837" cy="400050"/>
          </a:xfrm>
          <a:prstGeom prst="rect">
            <a:avLst/>
          </a:prstGeom>
          <a:noFill/>
          <a:ln w="9525">
            <a:noFill/>
            <a:miter lim="800000"/>
            <a:headEnd/>
            <a:tailEnd/>
          </a:ln>
        </p:spPr>
        <p:txBody>
          <a:bodyPr>
            <a:spAutoFit/>
          </a:bodyPr>
          <a:lstStyle/>
          <a:p>
            <a:pPr algn="ctr"/>
            <a:r>
              <a:rPr lang="ru-RU" sz="2000">
                <a:latin typeface="Constantia" pitchFamily="18" charset="0"/>
              </a:rPr>
              <a:t>Устройство охлаждения вальца станка ЗМ2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a:bodyPr>
          <a:lstStyle/>
          <a:p>
            <a:pPr marL="274320" indent="-274320" fontAlgn="auto">
              <a:spcAft>
                <a:spcPts val="0"/>
              </a:spcAft>
              <a:buFont typeface="Wingdings 2"/>
              <a:buChar char=""/>
              <a:defRPr/>
            </a:pPr>
            <a:r>
              <a:rPr lang="ru-RU" dirty="0" smtClean="0"/>
              <a:t>Производительность</a:t>
            </a:r>
            <a:r>
              <a:rPr lang="ru-RU" dirty="0"/>
              <a:t>, т/</a:t>
            </a:r>
            <a:r>
              <a:rPr lang="ru-RU" dirty="0" err="1"/>
              <a:t>сут</a:t>
            </a:r>
            <a:r>
              <a:rPr lang="ru-RU" dirty="0"/>
              <a:t>...........60... 100</a:t>
            </a:r>
          </a:p>
          <a:p>
            <a:pPr marL="274320" indent="-274320" fontAlgn="auto">
              <a:spcAft>
                <a:spcPts val="0"/>
              </a:spcAft>
              <a:buFont typeface="Wingdings 2"/>
              <a:buChar char=""/>
              <a:defRPr/>
            </a:pPr>
            <a:r>
              <a:rPr lang="ru-RU" dirty="0"/>
              <a:t>Частота вращения быстровращающихся вальцов, мин-1:</a:t>
            </a:r>
          </a:p>
          <a:p>
            <a:pPr marL="274320" indent="-274320" fontAlgn="auto">
              <a:spcAft>
                <a:spcPts val="0"/>
              </a:spcAft>
              <a:buFont typeface="Wingdings 2"/>
              <a:buChar char=""/>
              <a:defRPr/>
            </a:pPr>
            <a:r>
              <a:rPr lang="ru-RU" dirty="0"/>
              <a:t>рифленых...............490</a:t>
            </a:r>
          </a:p>
          <a:p>
            <a:pPr marL="274320" indent="-274320" fontAlgn="auto">
              <a:spcAft>
                <a:spcPts val="0"/>
              </a:spcAft>
              <a:buFont typeface="Wingdings 2"/>
              <a:buChar char=""/>
              <a:defRPr/>
            </a:pPr>
            <a:r>
              <a:rPr lang="ru-RU" dirty="0"/>
              <a:t>гладких...............390</a:t>
            </a:r>
          </a:p>
          <a:p>
            <a:pPr marL="274320" indent="-274320" fontAlgn="auto">
              <a:spcAft>
                <a:spcPts val="0"/>
              </a:spcAft>
              <a:buFont typeface="Wingdings 2"/>
              <a:buChar char=""/>
              <a:defRPr/>
            </a:pPr>
            <a:r>
              <a:rPr lang="ru-RU" dirty="0"/>
              <a:t>Расход воздуха на аспирацию, м3/ч........600</a:t>
            </a:r>
          </a:p>
          <a:p>
            <a:pPr marL="274320" indent="-274320" fontAlgn="auto">
              <a:spcAft>
                <a:spcPts val="0"/>
              </a:spcAft>
              <a:buFont typeface="Wingdings 2"/>
              <a:buChar char=""/>
              <a:defRPr/>
            </a:pPr>
            <a:r>
              <a:rPr lang="ru-RU" dirty="0"/>
              <a:t>Мощность электродвигателя привода</a:t>
            </a:r>
          </a:p>
          <a:p>
            <a:pPr marL="274320" indent="-274320" fontAlgn="auto">
              <a:spcAft>
                <a:spcPts val="0"/>
              </a:spcAft>
              <a:buFont typeface="Wingdings 2"/>
              <a:buChar char=""/>
              <a:defRPr/>
            </a:pPr>
            <a:r>
              <a:rPr lang="ru-RU" dirty="0"/>
              <a:t>вальцов одной половины, кВт........15,0.. .22,0</a:t>
            </a:r>
          </a:p>
          <a:p>
            <a:pPr marL="274320" indent="-274320" fontAlgn="auto">
              <a:spcAft>
                <a:spcPts val="0"/>
              </a:spcAft>
              <a:buFont typeface="Wingdings 2"/>
              <a:buChar char=""/>
              <a:defRPr/>
            </a:pPr>
            <a:r>
              <a:rPr lang="ru-RU" dirty="0"/>
              <a:t>Габаритные размеры, мм......................1800x1470x1390</a:t>
            </a:r>
          </a:p>
          <a:p>
            <a:pPr marL="274320" indent="-274320" fontAlgn="auto">
              <a:spcAft>
                <a:spcPts val="0"/>
              </a:spcAft>
              <a:buFont typeface="Wingdings 2"/>
              <a:buChar char=""/>
              <a:defRPr/>
            </a:pPr>
            <a:r>
              <a:rPr lang="ru-RU" dirty="0"/>
              <a:t>Масса, кг................................2550...3350</a:t>
            </a:r>
          </a:p>
        </p:txBody>
      </p:sp>
      <p:sp>
        <p:nvSpPr>
          <p:cNvPr id="3" name="Заголовок 2"/>
          <p:cNvSpPr>
            <a:spLocks noGrp="1"/>
          </p:cNvSpPr>
          <p:nvPr>
            <p:ph type="title"/>
          </p:nvPr>
        </p:nvSpPr>
        <p:spPr>
          <a:xfrm>
            <a:off x="467544" y="32048"/>
            <a:ext cx="8229600" cy="1512168"/>
          </a:xfrm>
        </p:spPr>
        <p:txBody>
          <a:bodyPr/>
          <a:lstStyle/>
          <a:p>
            <a:pPr algn="ctr" fontAlgn="auto">
              <a:spcAft>
                <a:spcPts val="0"/>
              </a:spcAft>
              <a:defRPr/>
            </a:pPr>
            <a:r>
              <a:rPr lang="ru-RU"/>
              <a:t>Техническая характеристика станков типа </a:t>
            </a:r>
            <a:r>
              <a:rPr lang="ru-RU" smtClean="0"/>
              <a:t>ЗМ2</a:t>
            </a:r>
            <a:endParaRPr lang="ru-RU"/>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67</TotalTime>
  <Words>2183</Words>
  <Application>Microsoft Office PowerPoint</Application>
  <PresentationFormat>Экран (4:3)</PresentationFormat>
  <Paragraphs>121</Paragraphs>
  <Slides>20</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6</vt:i4>
      </vt:variant>
      <vt:variant>
        <vt:lpstr>Заголовки слайдов</vt:lpstr>
      </vt:variant>
      <vt:variant>
        <vt:i4>20</vt:i4>
      </vt:variant>
    </vt:vector>
  </HeadingPairs>
  <TitlesOfParts>
    <vt:vector size="30" baseType="lpstr">
      <vt:lpstr>Constantia</vt:lpstr>
      <vt:lpstr>Arial</vt:lpstr>
      <vt:lpstr>Wingdings 2</vt:lpstr>
      <vt:lpstr>Calibri</vt:lpstr>
      <vt:lpstr>Бумажная</vt:lpstr>
      <vt:lpstr>Бумажная</vt:lpstr>
      <vt:lpstr>Бумажная</vt:lpstr>
      <vt:lpstr>Бумажная</vt:lpstr>
      <vt:lpstr>Бумажная</vt:lpstr>
      <vt:lpstr>Бумажная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ВАЛЬЦОВЫЕ СТАНКИ</dc:title>
  <dc:creator>User</dc:creator>
  <cp:lastModifiedBy>Komp</cp:lastModifiedBy>
  <cp:revision>8</cp:revision>
  <dcterms:created xsi:type="dcterms:W3CDTF">2012-04-13T18:04:59Z</dcterms:created>
  <dcterms:modified xsi:type="dcterms:W3CDTF">2012-06-18T08:37:11Z</dcterms:modified>
</cp:coreProperties>
</file>